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gif" ContentType="image/gif"/>
  <Default Extension="jpg" ContentType="image/jpeg"/>
  <Default Extension="avif"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7" r:id="rId2"/>
    <p:sldId id="258" r:id="rId3"/>
    <p:sldId id="259" r:id="rId4"/>
    <p:sldId id="260" r:id="rId5"/>
    <p:sldId id="261" r:id="rId6"/>
    <p:sldId id="262" r:id="rId7"/>
    <p:sldId id="263" r:id="rId8"/>
    <p:sldId id="264" r:id="rId9"/>
    <p:sldId id="265" r:id="rId10"/>
    <p:sldId id="266" r:id="rId11"/>
    <p:sldId id="268" r:id="rId12"/>
    <p:sldId id="267" r:id="rId13"/>
    <p:sldId id="269" r:id="rId14"/>
    <p:sldId id="270" r:id="rId15"/>
    <p:sldId id="271" r:id="rId16"/>
    <p:sldId id="272" r:id="rId17"/>
    <p:sldId id="273" r:id="rId18"/>
    <p:sldId id="274" r:id="rId19"/>
    <p:sldId id="275" r:id="rId20"/>
    <p:sldId id="276" r:id="rId21"/>
    <p:sldId id="277" r:id="rId22"/>
    <p:sldId id="278" r:id="rId23"/>
    <p:sldId id="280" r:id="rId24"/>
    <p:sldId id="279" r:id="rId25"/>
    <p:sldId id="282" r:id="rId26"/>
    <p:sldId id="281" r:id="rId27"/>
    <p:sldId id="284" r:id="rId28"/>
    <p:sldId id="283" r:id="rId29"/>
    <p:sldId id="285" r:id="rId30"/>
    <p:sldId id="286" r:id="rId31"/>
    <p:sldId id="287" r:id="rId32"/>
    <p:sldId id="289" r:id="rId33"/>
    <p:sldId id="290" r:id="rId34"/>
    <p:sldId id="291" r:id="rId35"/>
    <p:sldId id="292" r:id="rId36"/>
    <p:sldId id="293" r:id="rId37"/>
    <p:sldId id="294" r:id="rId38"/>
    <p:sldId id="295" r:id="rId39"/>
    <p:sldId id="296" r:id="rId40"/>
    <p:sldId id="297"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2" r:id="rId54"/>
    <p:sldId id="311"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7" r:id="rId99"/>
    <p:sldId id="356" r:id="rId100"/>
    <p:sldId id="358" r:id="rId101"/>
    <p:sldId id="359" r:id="rId102"/>
    <p:sldId id="360" r:id="rId103"/>
    <p:sldId id="361" r:id="rId104"/>
    <p:sldId id="362" r:id="rId105"/>
    <p:sldId id="363" r:id="rId106"/>
    <p:sldId id="364" r:id="rId107"/>
    <p:sldId id="365" r:id="rId108"/>
    <p:sldId id="366"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4660"/>
  </p:normalViewPr>
  <p:slideViewPr>
    <p:cSldViewPr snapToGrid="0">
      <p:cViewPr varScale="1">
        <p:scale>
          <a:sx n="88" d="100"/>
          <a:sy n="88" d="100"/>
        </p:scale>
        <p:origin x="49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10/22/2024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3694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937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7354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5156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48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0705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1223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87A34-81AB-432B-8DAE-1953F412C126}" type="datetimeFigureOut">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3596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87A34-81AB-432B-8DAE-1953F412C126}" type="datetimeFigureOut">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8601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9546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501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308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41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684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048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0591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2739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87A34-81AB-432B-8DAE-1953F412C126}" type="datetimeFigureOut">
              <a:rPr lang="en-US" smtClean="0"/>
              <a:pPr/>
              <a:t>10/22/2024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9944100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avi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web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web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web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31.web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webp"/><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webp"/><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webp"/><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5037" y="1035169"/>
            <a:ext cx="8791575" cy="2431661"/>
          </a:xfrm>
        </p:spPr>
        <p:txBody>
          <a:bodyPr>
            <a:noAutofit/>
          </a:bodyPr>
          <a:lstStyle/>
          <a:p>
            <a:r>
              <a:rPr lang="en-GB" sz="3200" b="1" i="1" dirty="0">
                <a:solidFill>
                  <a:schemeClr val="accent6">
                    <a:lumMod val="20000"/>
                    <a:lumOff val="80000"/>
                  </a:schemeClr>
                </a:solidFill>
              </a:rPr>
              <a:t>Project Title:</a:t>
            </a:r>
            <a:br>
              <a:rPr lang="en-GB" sz="3200" b="1" i="1" dirty="0">
                <a:solidFill>
                  <a:schemeClr val="accent6">
                    <a:lumMod val="20000"/>
                    <a:lumOff val="80000"/>
                  </a:schemeClr>
                </a:solidFill>
              </a:rPr>
            </a:br>
            <a:r>
              <a:rPr lang="en-GB" sz="3200" b="1" i="1" dirty="0">
                <a:solidFill>
                  <a:schemeClr val="accent6">
                    <a:lumMod val="20000"/>
                    <a:lumOff val="80000"/>
                  </a:schemeClr>
                </a:solidFill>
              </a:rPr>
              <a:t>Development of 8 Comprehensive Playbooks for Cyber Attack Response</a:t>
            </a:r>
            <a:br>
              <a:rPr lang="en-GB" sz="3200" b="1" i="1" dirty="0">
                <a:solidFill>
                  <a:schemeClr val="accent6">
                    <a:lumMod val="20000"/>
                    <a:lumOff val="80000"/>
                  </a:schemeClr>
                </a:solidFill>
              </a:rPr>
            </a:br>
            <a:endParaRPr lang="en-GB" sz="3200" b="1" i="1" dirty="0">
              <a:solidFill>
                <a:schemeClr val="accent6">
                  <a:lumMod val="20000"/>
                  <a:lumOff val="80000"/>
                </a:schemeClr>
              </a:solidFill>
            </a:endParaRPr>
          </a:p>
        </p:txBody>
      </p:sp>
      <p:sp>
        <p:nvSpPr>
          <p:cNvPr id="3" name="Subtitle 2"/>
          <p:cNvSpPr>
            <a:spLocks noGrp="1"/>
          </p:cNvSpPr>
          <p:nvPr>
            <p:ph type="subTitle" idx="1"/>
          </p:nvPr>
        </p:nvSpPr>
        <p:spPr>
          <a:xfrm>
            <a:off x="1043796" y="3735238"/>
            <a:ext cx="8936817" cy="1903562"/>
          </a:xfrm>
        </p:spPr>
        <p:txBody>
          <a:bodyPr>
            <a:normAutofit/>
          </a:bodyPr>
          <a:lstStyle/>
          <a:p>
            <a:r>
              <a:rPr lang="en-GB" b="1" dirty="0"/>
              <a:t>Main Objective:</a:t>
            </a:r>
          </a:p>
          <a:p>
            <a:r>
              <a:rPr lang="en-GB" sz="2000" b="1" i="1" dirty="0">
                <a:solidFill>
                  <a:schemeClr val="bg2">
                    <a:lumMod val="90000"/>
                  </a:schemeClr>
                </a:solidFill>
              </a:rPr>
              <a:t>To create a set of 8 specialized playbooks for handling various types of </a:t>
            </a:r>
            <a:r>
              <a:rPr lang="en-GB" sz="2000" b="1" i="1" dirty="0" err="1">
                <a:solidFill>
                  <a:schemeClr val="bg2">
                    <a:lumMod val="90000"/>
                  </a:schemeClr>
                </a:solidFill>
              </a:rPr>
              <a:t>cyberattacks</a:t>
            </a:r>
            <a:r>
              <a:rPr lang="en-GB" sz="2000" b="1" i="1" dirty="0">
                <a:solidFill>
                  <a:schemeClr val="bg2">
                    <a:lumMod val="90000"/>
                  </a:schemeClr>
                </a:solidFill>
              </a:rPr>
              <a:t>, including phishing and other common attack vectors, to support incident response teams (IRTs) in fast and effective threat mitigation.</a:t>
            </a:r>
          </a:p>
          <a:p>
            <a:endParaRPr lang="en-GB" dirty="0"/>
          </a:p>
        </p:txBody>
      </p:sp>
    </p:spTree>
    <p:extLst>
      <p:ext uri="{BB962C8B-B14F-4D97-AF65-F5344CB8AC3E}">
        <p14:creationId xmlns:p14="http://schemas.microsoft.com/office/powerpoint/2010/main" val="3517291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i="1" dirty="0"/>
              <a:t>Attack Types Covered by the Project</a:t>
            </a:r>
          </a:p>
        </p:txBody>
      </p:sp>
      <p:sp>
        <p:nvSpPr>
          <p:cNvPr id="3" name="Content Placeholder 2"/>
          <p:cNvSpPr>
            <a:spLocks noGrp="1"/>
          </p:cNvSpPr>
          <p:nvPr>
            <p:ph idx="1"/>
          </p:nvPr>
        </p:nvSpPr>
        <p:spPr/>
        <p:txBody>
          <a:bodyPr/>
          <a:lstStyle/>
          <a:p>
            <a:r>
              <a:rPr lang="en-GB" b="1" dirty="0"/>
              <a:t>8. Brute Force Attacks</a:t>
            </a:r>
          </a:p>
          <a:p>
            <a:r>
              <a:rPr lang="en-GB" b="1" dirty="0"/>
              <a:t>Description</a:t>
            </a:r>
            <a:r>
              <a:rPr lang="en-GB" dirty="0"/>
              <a:t>: An attack method that tries multiple combinations of usernames and passwords to gain unauthorized access to an account or system.</a:t>
            </a:r>
          </a:p>
          <a:p>
            <a:r>
              <a:rPr lang="en-GB" b="1" dirty="0"/>
              <a:t>Goal</a:t>
            </a:r>
            <a:r>
              <a:rPr lang="en-GB" dirty="0"/>
              <a:t>: Crack passwords or gain unauthorized access to a user’s account.</a:t>
            </a:r>
          </a:p>
          <a:p>
            <a:r>
              <a:rPr lang="en-GB" b="1" dirty="0"/>
              <a:t>Attack Method</a:t>
            </a:r>
            <a:r>
              <a:rPr lang="en-GB" dirty="0"/>
              <a:t>: Automated scripts repeatedly attempt different combinations of credentials until the correct one is found.</a:t>
            </a:r>
          </a:p>
          <a:p>
            <a:r>
              <a:rPr lang="en-GB" b="1" dirty="0"/>
              <a:t>Response</a:t>
            </a:r>
            <a:r>
              <a:rPr lang="en-GB" dirty="0"/>
              <a:t>: Implement account lockout policies, use multi-factor authentication (MFA), and enforce strong password requirements</a:t>
            </a:r>
          </a:p>
          <a:p>
            <a:endParaRPr lang="en-GB" dirty="0"/>
          </a:p>
        </p:txBody>
      </p:sp>
    </p:spTree>
    <p:extLst>
      <p:ext uri="{BB962C8B-B14F-4D97-AF65-F5344CB8AC3E}">
        <p14:creationId xmlns:p14="http://schemas.microsoft.com/office/powerpoint/2010/main" val="1189256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603" y="1401342"/>
            <a:ext cx="7773506" cy="3248295"/>
          </a:xfrm>
          <a:prstGeom prst="rect">
            <a:avLst/>
          </a:prstGeom>
        </p:spPr>
      </p:pic>
    </p:spTree>
    <p:extLst>
      <p:ext uri="{BB962C8B-B14F-4D97-AF65-F5344CB8AC3E}">
        <p14:creationId xmlns:p14="http://schemas.microsoft.com/office/powerpoint/2010/main" val="22897284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3" y="124043"/>
            <a:ext cx="10515600" cy="6124754"/>
          </a:xfrm>
          <a:prstGeom prst="rect">
            <a:avLst/>
          </a:prstGeom>
        </p:spPr>
        <p:txBody>
          <a:bodyPr wrap="square">
            <a:spAutoFit/>
          </a:bodyPr>
          <a:lstStyle/>
          <a:p>
            <a:pPr algn="ctr"/>
            <a:r>
              <a:rPr lang="en-GB" sz="3200" b="1" i="1" dirty="0">
                <a:solidFill>
                  <a:schemeClr val="accent1">
                    <a:lumMod val="75000"/>
                  </a:schemeClr>
                </a:solidFill>
              </a:rPr>
              <a:t>Phase 2: Detection &amp; Analysis</a:t>
            </a:r>
          </a:p>
          <a:p>
            <a:pPr>
              <a:buFont typeface="Arial" panose="020B0604020202020204" pitchFamily="34" charset="0"/>
              <a:buChar char="•"/>
            </a:pPr>
            <a:r>
              <a:rPr lang="en-GB" b="1" i="1" dirty="0"/>
              <a:t>Objective: Detect brute force attempts early and </a:t>
            </a:r>
            <a:r>
              <a:rPr lang="en-GB" b="1" i="1" dirty="0" err="1"/>
              <a:t>analyze</a:t>
            </a:r>
            <a:r>
              <a:rPr lang="en-GB" b="1" i="1" dirty="0"/>
              <a:t> the scope of the attack.</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Detection:</a:t>
            </a:r>
          </a:p>
          <a:p>
            <a:pPr marL="1143000" lvl="2" indent="-228600">
              <a:buFont typeface="Arial" panose="020B0604020202020204" pitchFamily="34" charset="0"/>
              <a:buChar char="•"/>
            </a:pPr>
            <a:r>
              <a:rPr lang="en-GB" b="1" i="1" dirty="0"/>
              <a:t>Use SIEM, IDS, and firewalls to monitor for:</a:t>
            </a:r>
          </a:p>
          <a:p>
            <a:pPr marL="1600200" lvl="3" indent="-228600">
              <a:buFont typeface="Arial" panose="020B0604020202020204" pitchFamily="34" charset="0"/>
              <a:buChar char="•"/>
            </a:pPr>
            <a:r>
              <a:rPr lang="en-GB" b="1" i="1" dirty="0"/>
              <a:t>Multiple failed login attempts from a single IP address or across multiple accounts.</a:t>
            </a:r>
          </a:p>
          <a:p>
            <a:pPr marL="1600200" lvl="3" indent="-228600">
              <a:buFont typeface="Arial" panose="020B0604020202020204" pitchFamily="34" charset="0"/>
              <a:buChar char="•"/>
            </a:pPr>
            <a:r>
              <a:rPr lang="en-GB" b="1" i="1" dirty="0"/>
              <a:t>Suspicious login patterns, such as many login attempts from different geographic locations in a short period.</a:t>
            </a:r>
          </a:p>
          <a:p>
            <a:pPr marL="1600200" lvl="3" indent="-228600">
              <a:buFont typeface="Arial" panose="020B0604020202020204" pitchFamily="34" charset="0"/>
              <a:buChar char="•"/>
            </a:pPr>
            <a:r>
              <a:rPr lang="en-GB" b="1" i="1" dirty="0"/>
              <a:t>Authentication failures exceeding normal thresholds.</a:t>
            </a:r>
          </a:p>
          <a:p>
            <a:pPr marL="1143000" lvl="2" indent="-228600">
              <a:buFont typeface="Arial" panose="020B0604020202020204" pitchFamily="34" charset="0"/>
              <a:buChar char="•"/>
            </a:pPr>
            <a:r>
              <a:rPr lang="en-GB" b="1" i="1" dirty="0"/>
              <a:t>Indicators of Compromise (</a:t>
            </a:r>
            <a:r>
              <a:rPr lang="en-GB" b="1" i="1" dirty="0" err="1"/>
              <a:t>IoCs</a:t>
            </a:r>
            <a:r>
              <a:rPr lang="en-GB" b="1" i="1" dirty="0"/>
              <a:t>) include:</a:t>
            </a:r>
          </a:p>
          <a:p>
            <a:pPr marL="1600200" lvl="3" indent="-228600">
              <a:buFont typeface="Arial" panose="020B0604020202020204" pitchFamily="34" charset="0"/>
              <a:buChar char="•"/>
            </a:pPr>
            <a:r>
              <a:rPr lang="en-GB" b="1" i="1" dirty="0"/>
              <a:t>Repeated failed login attempts from the same IP address or user account.</a:t>
            </a:r>
          </a:p>
          <a:p>
            <a:pPr marL="1600200" lvl="3" indent="-228600">
              <a:buFont typeface="Arial" panose="020B0604020202020204" pitchFamily="34" charset="0"/>
              <a:buChar char="•"/>
            </a:pPr>
            <a:r>
              <a:rPr lang="en-GB" b="1" i="1" dirty="0"/>
              <a:t>Account lockouts triggered by numerous failed login attempts.</a:t>
            </a:r>
          </a:p>
          <a:p>
            <a:pPr marL="1600200" lvl="3" indent="-228600">
              <a:buFont typeface="Arial" panose="020B0604020202020204" pitchFamily="34" charset="0"/>
              <a:buChar char="•"/>
            </a:pPr>
            <a:r>
              <a:rPr lang="en-GB" b="1" i="1" dirty="0"/>
              <a:t>Unsuccessful login attempts followed by successful logins from unfamiliar IP addresses.</a:t>
            </a:r>
          </a:p>
          <a:p>
            <a:pPr marL="742950" lvl="1" indent="-285750">
              <a:buFont typeface="Arial" panose="020B0604020202020204" pitchFamily="34" charset="0"/>
              <a:buChar char="•"/>
            </a:pPr>
            <a:r>
              <a:rPr lang="en-GB" b="1" i="1" dirty="0"/>
              <a:t>Analysis:</a:t>
            </a:r>
          </a:p>
          <a:p>
            <a:pPr marL="1143000" lvl="2" indent="-228600">
              <a:buFont typeface="Arial" panose="020B0604020202020204" pitchFamily="34" charset="0"/>
              <a:buChar char="•"/>
            </a:pPr>
            <a:r>
              <a:rPr lang="en-GB" b="1" i="1" dirty="0"/>
              <a:t>Determine which accounts or systems are being targeted and assess the potential for compromise.</a:t>
            </a:r>
          </a:p>
          <a:p>
            <a:pPr marL="1143000" lvl="2" indent="-228600">
              <a:buFont typeface="Arial" panose="020B0604020202020204" pitchFamily="34" charset="0"/>
              <a:buChar char="•"/>
            </a:pPr>
            <a:r>
              <a:rPr lang="en-GB" b="1" i="1" dirty="0"/>
              <a:t>Identify whether the brute force attack is focused on one or multiple accounts.</a:t>
            </a:r>
          </a:p>
          <a:p>
            <a:pPr marL="1143000" lvl="2" indent="-228600">
              <a:buFont typeface="Arial" panose="020B0604020202020204" pitchFamily="34" charset="0"/>
              <a:buChar char="•"/>
            </a:pPr>
            <a:r>
              <a:rPr lang="en-GB" b="1" i="1" dirty="0" err="1"/>
              <a:t>Analyze</a:t>
            </a:r>
            <a:r>
              <a:rPr lang="en-GB" b="1" i="1" dirty="0"/>
              <a:t> the source of the attack (e.g., specific IP addresses, geographic regions) and check if they are known malicious actors.</a:t>
            </a:r>
          </a:p>
        </p:txBody>
      </p:sp>
    </p:spTree>
    <p:extLst>
      <p:ext uri="{BB962C8B-B14F-4D97-AF65-F5344CB8AC3E}">
        <p14:creationId xmlns:p14="http://schemas.microsoft.com/office/powerpoint/2010/main" val="1568885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316" y="590372"/>
            <a:ext cx="7643003" cy="4180036"/>
          </a:xfrm>
          <a:prstGeom prst="rect">
            <a:avLst/>
          </a:prstGeom>
        </p:spPr>
      </p:pic>
    </p:spTree>
    <p:extLst>
      <p:ext uri="{BB962C8B-B14F-4D97-AF65-F5344CB8AC3E}">
        <p14:creationId xmlns:p14="http://schemas.microsoft.com/office/powerpoint/2010/main" val="14337169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153956" cy="7017306"/>
          </a:xfrm>
          <a:prstGeom prst="rect">
            <a:avLst/>
          </a:prstGeom>
        </p:spPr>
        <p:txBody>
          <a:bodyPr wrap="square">
            <a:spAutoFit/>
          </a:bodyPr>
          <a:lstStyle/>
          <a:p>
            <a:pPr algn="ctr"/>
            <a:r>
              <a:rPr lang="en-GB" sz="2000" b="1" i="1" dirty="0"/>
              <a:t>Phase 3: Containment, Eradication &amp; Recovery</a:t>
            </a:r>
          </a:p>
          <a:p>
            <a:pPr>
              <a:buFont typeface="Arial" panose="020B0604020202020204" pitchFamily="34" charset="0"/>
              <a:buChar char="•"/>
            </a:pPr>
            <a:r>
              <a:rPr lang="en-GB" b="1" i="1" dirty="0"/>
              <a:t>Objective: Stop the brute force attack, prevent unauthorized access, and restore normal operations.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Containment:</a:t>
            </a:r>
          </a:p>
          <a:p>
            <a:pPr marL="1143000" lvl="2" indent="-228600">
              <a:buFont typeface="Arial" panose="020B0604020202020204" pitchFamily="34" charset="0"/>
              <a:buChar char="•"/>
            </a:pPr>
            <a:r>
              <a:rPr lang="en-GB" b="1" i="1" dirty="0"/>
              <a:t>Block IP addresses: Use firewall rules to block IP addresses or ranges involved in brute force attacks.</a:t>
            </a:r>
          </a:p>
          <a:p>
            <a:pPr marL="1143000" lvl="2" indent="-228600">
              <a:buFont typeface="Arial" panose="020B0604020202020204" pitchFamily="34" charset="0"/>
              <a:buChar char="•"/>
            </a:pPr>
            <a:r>
              <a:rPr lang="en-GB" b="1" i="1" dirty="0"/>
              <a:t>Enable account lockout: Ensure account lockout mechanisms are in place to limit the number of failed login attempts.</a:t>
            </a:r>
          </a:p>
          <a:p>
            <a:pPr marL="1143000" lvl="2" indent="-228600">
              <a:buFont typeface="Arial" panose="020B0604020202020204" pitchFamily="34" charset="0"/>
              <a:buChar char="•"/>
            </a:pPr>
            <a:r>
              <a:rPr lang="en-GB" b="1" i="1" dirty="0"/>
              <a:t>Rate limiting: Implement rate-limiting on login endpoints to reduce the speed at which attackers can attempt password combinations.</a:t>
            </a:r>
          </a:p>
          <a:p>
            <a:pPr marL="1143000" lvl="2" indent="-228600">
              <a:buFont typeface="Arial" panose="020B0604020202020204" pitchFamily="34" charset="0"/>
              <a:buChar char="•"/>
            </a:pPr>
            <a:r>
              <a:rPr lang="en-GB" b="1" i="1" dirty="0"/>
              <a:t>Alert affected users: Notify users whose accounts are being targeted and advise them to change passwords immediately if necessary.</a:t>
            </a:r>
          </a:p>
          <a:p>
            <a:pPr marL="742950" lvl="1" indent="-285750">
              <a:buFont typeface="Arial" panose="020B0604020202020204" pitchFamily="34" charset="0"/>
              <a:buChar char="•"/>
            </a:pPr>
            <a:r>
              <a:rPr lang="en-GB" b="1" i="1" dirty="0"/>
              <a:t>Eradication:</a:t>
            </a:r>
          </a:p>
          <a:p>
            <a:pPr marL="1143000" lvl="2" indent="-228600">
              <a:buFont typeface="Arial" panose="020B0604020202020204" pitchFamily="34" charset="0"/>
              <a:buChar char="•"/>
            </a:pPr>
            <a:r>
              <a:rPr lang="en-GB" b="1" i="1" dirty="0"/>
              <a:t>Reset compromised credentials: If any accounts are compromised, force a password reset and require multi-factor authentication for re-entry.</a:t>
            </a:r>
          </a:p>
          <a:p>
            <a:pPr marL="1143000" lvl="2" indent="-228600">
              <a:buFont typeface="Arial" panose="020B0604020202020204" pitchFamily="34" charset="0"/>
              <a:buChar char="•"/>
            </a:pPr>
            <a:r>
              <a:rPr lang="en-GB" b="1" i="1" dirty="0"/>
              <a:t>Review and improve password policies: Ensure all users comply with strong password requirements and that compromised accounts adopt new, secure passwords.</a:t>
            </a:r>
          </a:p>
          <a:p>
            <a:pPr marL="1143000" lvl="2" indent="-228600">
              <a:buFont typeface="Arial" panose="020B0604020202020204" pitchFamily="34" charset="0"/>
              <a:buChar char="•"/>
            </a:pPr>
            <a:r>
              <a:rPr lang="en-GB" b="1" i="1" dirty="0"/>
              <a:t>Investigate attack origin: Trace back the source of the brute force attack to understand whether it was a targeted attempt or part of a larger automated campaign.</a:t>
            </a:r>
          </a:p>
          <a:p>
            <a:pPr marL="742950" lvl="1" indent="-285750">
              <a:buFont typeface="Arial" panose="020B0604020202020204" pitchFamily="34" charset="0"/>
              <a:buChar char="•"/>
            </a:pPr>
            <a:r>
              <a:rPr lang="en-GB" b="1" i="1" dirty="0"/>
              <a:t>Recovery:</a:t>
            </a:r>
          </a:p>
          <a:p>
            <a:pPr marL="1143000" lvl="2" indent="-228600">
              <a:buFont typeface="Arial" panose="020B0604020202020204" pitchFamily="34" charset="0"/>
              <a:buChar char="•"/>
            </a:pPr>
            <a:r>
              <a:rPr lang="en-GB" b="1" i="1" dirty="0"/>
              <a:t>Re-enable locked accounts: Once the threat has been mitigated, carefully re-enable locked accounts and monitor for any further suspicious activity.</a:t>
            </a:r>
          </a:p>
          <a:p>
            <a:pPr marL="1143000" lvl="2" indent="-228600">
              <a:buFont typeface="Arial" panose="020B0604020202020204" pitchFamily="34" charset="0"/>
              <a:buChar char="•"/>
            </a:pPr>
            <a:r>
              <a:rPr lang="en-GB" b="1" i="1" dirty="0"/>
              <a:t>Ensure all systems are fully operational and that no unauthorized access occurred during the attack</a:t>
            </a:r>
            <a:r>
              <a:rPr lang="en-GB" b="1" i="1" dirty="0" smtClean="0"/>
              <a:t>.</a:t>
            </a:r>
            <a:endParaRPr lang="en-GB" b="1" i="1" dirty="0"/>
          </a:p>
        </p:txBody>
      </p:sp>
    </p:spTree>
    <p:extLst>
      <p:ext uri="{BB962C8B-B14F-4D97-AF65-F5344CB8AC3E}">
        <p14:creationId xmlns:p14="http://schemas.microsoft.com/office/powerpoint/2010/main" val="15066978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924" y="664234"/>
            <a:ext cx="10058400" cy="5657850"/>
          </a:xfrm>
          <a:prstGeom prst="rect">
            <a:avLst/>
          </a:prstGeom>
        </p:spPr>
      </p:pic>
    </p:spTree>
    <p:extLst>
      <p:ext uri="{BB962C8B-B14F-4D97-AF65-F5344CB8AC3E}">
        <p14:creationId xmlns:p14="http://schemas.microsoft.com/office/powerpoint/2010/main" val="23181973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9178" y="131239"/>
            <a:ext cx="9411418" cy="6617196"/>
          </a:xfrm>
          <a:prstGeom prst="rect">
            <a:avLst/>
          </a:prstGeom>
        </p:spPr>
        <p:txBody>
          <a:bodyPr wrap="square">
            <a:spAutoFit/>
          </a:bodyPr>
          <a:lstStyle/>
          <a:p>
            <a:pPr algn="ctr"/>
            <a:r>
              <a:rPr lang="en-GB" sz="2800" b="1" i="1" dirty="0">
                <a:solidFill>
                  <a:schemeClr val="accent1">
                    <a:lumMod val="75000"/>
                  </a:schemeClr>
                </a:solidFill>
              </a:rPr>
              <a:t>Phase 4: Post-Incident Activities</a:t>
            </a:r>
          </a:p>
          <a:p>
            <a:pPr>
              <a:buFont typeface="Arial" panose="020B0604020202020204" pitchFamily="34" charset="0"/>
              <a:buChar char="•"/>
            </a:pPr>
            <a:r>
              <a:rPr lang="en-GB" b="1" i="1" dirty="0"/>
              <a:t>Objective: Strengthen authentication and monitoring measures to prevent future brute force attacks.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Root Cause Analysis:</a:t>
            </a:r>
          </a:p>
          <a:p>
            <a:pPr marL="1143000" lvl="2" indent="-228600">
              <a:buFont typeface="Arial" panose="020B0604020202020204" pitchFamily="34" charset="0"/>
              <a:buChar char="•"/>
            </a:pPr>
            <a:r>
              <a:rPr lang="en-GB" b="1" i="1" dirty="0"/>
              <a:t>Determine how the brute force attack occurred (e.g., weak passwords, lack of account lockout policies, inadequate monitoring).</a:t>
            </a:r>
          </a:p>
          <a:p>
            <a:pPr marL="1143000" lvl="2" indent="-228600">
              <a:buFont typeface="Arial" panose="020B0604020202020204" pitchFamily="34" charset="0"/>
              <a:buChar char="•"/>
            </a:pPr>
            <a:r>
              <a:rPr lang="en-GB" b="1" i="1" dirty="0"/>
              <a:t>Assess whether any systems or accounts were compromised during the attack and how the attacker managed to bypass protections.</a:t>
            </a:r>
          </a:p>
          <a:p>
            <a:pPr marL="742950" lvl="1" indent="-285750">
              <a:buFont typeface="Arial" panose="020B0604020202020204" pitchFamily="34" charset="0"/>
              <a:buChar char="•"/>
            </a:pPr>
            <a:r>
              <a:rPr lang="en-GB" b="1" i="1" dirty="0"/>
              <a:t>Strengthen Security:</a:t>
            </a:r>
          </a:p>
          <a:p>
            <a:pPr marL="1143000" lvl="2" indent="-228600">
              <a:buFont typeface="Arial" panose="020B0604020202020204" pitchFamily="34" charset="0"/>
              <a:buChar char="•"/>
            </a:pPr>
            <a:r>
              <a:rPr lang="en-GB" b="1" i="1" dirty="0"/>
              <a:t>Update firewall rules, SIEM alerts, and IDS/IPS configurations to detect brute force attacks earlier and block them before they escalate.</a:t>
            </a:r>
          </a:p>
          <a:p>
            <a:pPr marL="1143000" lvl="2" indent="-228600">
              <a:buFont typeface="Arial" panose="020B0604020202020204" pitchFamily="34" charset="0"/>
              <a:buChar char="•"/>
            </a:pPr>
            <a:r>
              <a:rPr lang="en-GB" b="1" i="1" dirty="0"/>
              <a:t>Implement additional multi-factor authentication (MFA) for all high-privilege accounts and sensitive systems.</a:t>
            </a:r>
          </a:p>
          <a:p>
            <a:pPr marL="1143000" lvl="2" indent="-228600">
              <a:buFont typeface="Arial" panose="020B0604020202020204" pitchFamily="34" charset="0"/>
              <a:buChar char="•"/>
            </a:pPr>
            <a:r>
              <a:rPr lang="en-GB" b="1" i="1" dirty="0"/>
              <a:t>Enforce more stringent password policies and periodic password changes across the organization.</a:t>
            </a:r>
          </a:p>
          <a:p>
            <a:pPr marL="1143000" lvl="2" indent="-228600">
              <a:buFont typeface="Arial" panose="020B0604020202020204" pitchFamily="34" charset="0"/>
              <a:buChar char="•"/>
            </a:pPr>
            <a:r>
              <a:rPr lang="en-GB" b="1" i="1" dirty="0"/>
              <a:t>Enable </a:t>
            </a:r>
            <a:r>
              <a:rPr lang="en-GB" b="1" i="1" dirty="0" err="1"/>
              <a:t>captchas</a:t>
            </a:r>
            <a:r>
              <a:rPr lang="en-GB" b="1" i="1" dirty="0"/>
              <a:t> or additional user verification for login attempts to reduce automated attack success rates.</a:t>
            </a:r>
          </a:p>
          <a:p>
            <a:pPr marL="742950" lvl="1" indent="-285750">
              <a:buFont typeface="Arial" panose="020B0604020202020204" pitchFamily="34" charset="0"/>
              <a:buChar char="•"/>
            </a:pPr>
            <a:r>
              <a:rPr lang="en-GB" b="1" i="1" dirty="0"/>
              <a:t>Incident Reporting:</a:t>
            </a:r>
          </a:p>
          <a:p>
            <a:pPr marL="1143000" lvl="2" indent="-228600">
              <a:buFont typeface="Arial" panose="020B0604020202020204" pitchFamily="34" charset="0"/>
              <a:buChar char="•"/>
            </a:pPr>
            <a:r>
              <a:rPr lang="en-GB" b="1" i="1" dirty="0"/>
              <a:t>Document the incident, including details about the attack, its impact, and how it was mitigated.</a:t>
            </a:r>
          </a:p>
          <a:p>
            <a:pPr marL="1143000" lvl="2" indent="-228600">
              <a:buFont typeface="Arial" panose="020B0604020202020204" pitchFamily="34" charset="0"/>
              <a:buChar char="•"/>
            </a:pPr>
            <a:r>
              <a:rPr lang="en-GB" b="1" i="1" dirty="0"/>
              <a:t>Report the incident to senior management and other relevant stakeholders to ensure that the response is fully documented.</a:t>
            </a:r>
          </a:p>
        </p:txBody>
      </p:sp>
    </p:spTree>
    <p:extLst>
      <p:ext uri="{BB962C8B-B14F-4D97-AF65-F5344CB8AC3E}">
        <p14:creationId xmlns:p14="http://schemas.microsoft.com/office/powerpoint/2010/main" val="39398761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30" y="1071113"/>
            <a:ext cx="10058400" cy="5029200"/>
          </a:xfrm>
          <a:prstGeom prst="rect">
            <a:avLst/>
          </a:prstGeom>
        </p:spPr>
      </p:pic>
    </p:spTree>
    <p:extLst>
      <p:ext uri="{BB962C8B-B14F-4D97-AF65-F5344CB8AC3E}">
        <p14:creationId xmlns:p14="http://schemas.microsoft.com/office/powerpoint/2010/main" val="20781369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648" y="0"/>
            <a:ext cx="10946921" cy="7109639"/>
          </a:xfrm>
          <a:prstGeom prst="rect">
            <a:avLst/>
          </a:prstGeom>
        </p:spPr>
        <p:txBody>
          <a:bodyPr wrap="square">
            <a:spAutoFit/>
          </a:bodyPr>
          <a:lstStyle/>
          <a:p>
            <a:pPr algn="ctr"/>
            <a:r>
              <a:rPr lang="en-GB" sz="2400" b="1" i="1" dirty="0" smtClean="0">
                <a:solidFill>
                  <a:schemeClr val="accent1">
                    <a:lumMod val="75000"/>
                  </a:schemeClr>
                </a:solidFill>
              </a:rPr>
              <a:t>Lessons </a:t>
            </a:r>
            <a:r>
              <a:rPr lang="en-GB" sz="2400" b="1" i="1" dirty="0">
                <a:solidFill>
                  <a:schemeClr val="accent1">
                    <a:lumMod val="75000"/>
                  </a:schemeClr>
                </a:solidFill>
              </a:rPr>
              <a:t>Learned</a:t>
            </a:r>
          </a:p>
          <a:p>
            <a:pPr>
              <a:buFont typeface="Arial" panose="020B0604020202020204" pitchFamily="34" charset="0"/>
              <a:buChar char="•"/>
            </a:pPr>
            <a:r>
              <a:rPr lang="en-GB" b="1" i="1" dirty="0"/>
              <a:t>Objective: Use the incident as an opportunity to improve authentication, detection, and response to future brute force attacks.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Post-Incident Review:</a:t>
            </a:r>
          </a:p>
          <a:p>
            <a:pPr marL="1143000" lvl="2" indent="-228600">
              <a:buFont typeface="Arial" panose="020B0604020202020204" pitchFamily="34" charset="0"/>
              <a:buChar char="•"/>
            </a:pPr>
            <a:r>
              <a:rPr lang="en-GB" b="1" i="1" dirty="0"/>
              <a:t>Hold a post-mortem meeting with the Incident Response Team and IT security staff to evaluate how effectively the attack was handled.</a:t>
            </a:r>
          </a:p>
          <a:p>
            <a:pPr marL="1143000" lvl="2" indent="-228600">
              <a:buFont typeface="Arial" panose="020B0604020202020204" pitchFamily="34" charset="0"/>
              <a:buChar char="•"/>
            </a:pPr>
            <a:r>
              <a:rPr lang="en-GB" b="1" i="1" dirty="0"/>
              <a:t>Discuss what went well (e.g., detection speed, account lockouts) and what could be improved (e.g., better monitoring, faster containment).</a:t>
            </a:r>
          </a:p>
          <a:p>
            <a:pPr marL="742950" lvl="1" indent="-285750">
              <a:buFont typeface="Arial" panose="020B0604020202020204" pitchFamily="34" charset="0"/>
              <a:buChar char="•"/>
            </a:pPr>
            <a:r>
              <a:rPr lang="en-GB" b="1" i="1" dirty="0"/>
              <a:t>Update Playbook:</a:t>
            </a:r>
          </a:p>
          <a:p>
            <a:pPr marL="1143000" lvl="2" indent="-228600">
              <a:buFont typeface="Arial" panose="020B0604020202020204" pitchFamily="34" charset="0"/>
              <a:buChar char="•"/>
            </a:pPr>
            <a:r>
              <a:rPr lang="en-GB" b="1" i="1" dirty="0"/>
              <a:t>Revise the Brute Force Attack Playbook to include new Indicators of Compromise (</a:t>
            </a:r>
            <a:r>
              <a:rPr lang="en-GB" b="1" i="1" dirty="0" err="1"/>
              <a:t>IoCs</a:t>
            </a:r>
            <a:r>
              <a:rPr lang="en-GB" b="1" i="1" dirty="0"/>
              <a:t>), improved response steps, and lessons learned from the attack.</a:t>
            </a:r>
          </a:p>
          <a:p>
            <a:pPr marL="1143000" lvl="2" indent="-228600">
              <a:buFont typeface="Arial" panose="020B0604020202020204" pitchFamily="34" charset="0"/>
              <a:buChar char="•"/>
            </a:pPr>
            <a:r>
              <a:rPr lang="en-GB" b="1" i="1" dirty="0"/>
              <a:t>Update the SIEM rules and firewall configurations based on the characteristics of the attack.</a:t>
            </a:r>
          </a:p>
          <a:p>
            <a:pPr marL="742950" lvl="1" indent="-285750">
              <a:buFont typeface="Arial" panose="020B0604020202020204" pitchFamily="34" charset="0"/>
              <a:buChar char="•"/>
            </a:pPr>
            <a:r>
              <a:rPr lang="en-GB" b="1" i="1" dirty="0"/>
              <a:t>Refine Tools and Processes:</a:t>
            </a:r>
          </a:p>
          <a:p>
            <a:pPr marL="1143000" lvl="2" indent="-228600">
              <a:buFont typeface="Arial" panose="020B0604020202020204" pitchFamily="34" charset="0"/>
              <a:buChar char="•"/>
            </a:pPr>
            <a:r>
              <a:rPr lang="en-GB" b="1" i="1" dirty="0"/>
              <a:t>Improve detection systems, such as enhancing SIEM alert thresholds to detect brute force attacks earlier.</a:t>
            </a:r>
          </a:p>
          <a:p>
            <a:pPr marL="1143000" lvl="2" indent="-228600">
              <a:buFont typeface="Arial" panose="020B0604020202020204" pitchFamily="34" charset="0"/>
              <a:buChar char="•"/>
            </a:pPr>
            <a:r>
              <a:rPr lang="en-GB" b="1" i="1" dirty="0"/>
              <a:t>Regularly review and test account lockout policies, rate limiting, and other controls to ensure they work effectively.</a:t>
            </a:r>
          </a:p>
          <a:p>
            <a:pPr marL="742950" lvl="1" indent="-285750">
              <a:buFont typeface="Arial" panose="020B0604020202020204" pitchFamily="34" charset="0"/>
              <a:buChar char="•"/>
            </a:pPr>
            <a:r>
              <a:rPr lang="en-GB" b="1" i="1" dirty="0"/>
              <a:t>Ongoing Employee Training:</a:t>
            </a:r>
          </a:p>
          <a:p>
            <a:pPr marL="1143000" lvl="2" indent="-228600">
              <a:buFont typeface="Arial" panose="020B0604020202020204" pitchFamily="34" charset="0"/>
              <a:buChar char="•"/>
            </a:pPr>
            <a:r>
              <a:rPr lang="en-GB" b="1" i="1" dirty="0"/>
              <a:t>Provide additional training for employees on how to create strong passwords and avoid common password pitfalls (e.g., reusing passwords, using easily guessable ones).</a:t>
            </a:r>
          </a:p>
          <a:p>
            <a:pPr marL="1143000" lvl="2" indent="-228600">
              <a:buFont typeface="Arial" panose="020B0604020202020204" pitchFamily="34" charset="0"/>
              <a:buChar char="•"/>
            </a:pPr>
            <a:r>
              <a:rPr lang="en-GB" b="1" i="1" dirty="0"/>
              <a:t>Conduct phishing tests and security awareness programs to ensure employees are vigilant against attacks targeting weak credentials.</a:t>
            </a:r>
          </a:p>
        </p:txBody>
      </p:sp>
    </p:spTree>
    <p:extLst>
      <p:ext uri="{BB962C8B-B14F-4D97-AF65-F5344CB8AC3E}">
        <p14:creationId xmlns:p14="http://schemas.microsoft.com/office/powerpoint/2010/main" val="53313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6000" b="1" i="1" dirty="0"/>
              <a:t>Conclusion</a:t>
            </a:r>
          </a:p>
        </p:txBody>
      </p:sp>
      <p:sp>
        <p:nvSpPr>
          <p:cNvPr id="3" name="Text Placeholder 2"/>
          <p:cNvSpPr>
            <a:spLocks noGrp="1"/>
          </p:cNvSpPr>
          <p:nvPr>
            <p:ph type="body" sz="half" idx="2"/>
          </p:nvPr>
        </p:nvSpPr>
        <p:spPr/>
        <p:txBody>
          <a:bodyPr>
            <a:normAutofit fontScale="92500" lnSpcReduction="10000"/>
          </a:bodyPr>
          <a:lstStyle/>
          <a:p>
            <a:r>
              <a:rPr lang="en-GB" dirty="0"/>
              <a:t>This </a:t>
            </a:r>
            <a:r>
              <a:rPr lang="en-GB" b="1" dirty="0"/>
              <a:t>Brute Force Attack Playbook</a:t>
            </a:r>
            <a:r>
              <a:rPr lang="en-GB" dirty="0"/>
              <a:t> provides a structured approach to handling brute force attacks, emphasizing the importance of </a:t>
            </a:r>
            <a:r>
              <a:rPr lang="en-GB" b="1" dirty="0"/>
              <a:t>strong password policies</a:t>
            </a:r>
            <a:r>
              <a:rPr lang="en-GB" dirty="0"/>
              <a:t>, </a:t>
            </a:r>
            <a:r>
              <a:rPr lang="en-GB" b="1" dirty="0"/>
              <a:t>multi-factor authentication (MFA)</a:t>
            </a:r>
            <a:r>
              <a:rPr lang="en-GB" dirty="0"/>
              <a:t>, and </a:t>
            </a:r>
            <a:r>
              <a:rPr lang="en-GB" b="1" dirty="0"/>
              <a:t>real-time detection</a:t>
            </a:r>
            <a:r>
              <a:rPr lang="en-GB" dirty="0"/>
              <a:t> through tools like </a:t>
            </a:r>
            <a:r>
              <a:rPr lang="en-GB" b="1" dirty="0"/>
              <a:t>SIEM</a:t>
            </a:r>
            <a:r>
              <a:rPr lang="en-GB" dirty="0"/>
              <a:t> and </a:t>
            </a:r>
            <a:r>
              <a:rPr lang="en-GB" b="1" dirty="0"/>
              <a:t>IDS/IPS</a:t>
            </a:r>
            <a:r>
              <a:rPr lang="en-GB" dirty="0"/>
              <a:t>. By ensuring robust account protection and rapid response mechanisms, organizations can mitigate the risks posed by brute force attempts.</a:t>
            </a:r>
          </a:p>
          <a:p>
            <a:r>
              <a:rPr lang="en-GB" dirty="0"/>
              <a:t>Each phase focuses on early detection, immediate containment, and strengthening </a:t>
            </a:r>
            <a:r>
              <a:rPr lang="en-GB" dirty="0" err="1"/>
              <a:t>defenses</a:t>
            </a:r>
            <a:r>
              <a:rPr lang="en-GB" dirty="0"/>
              <a:t> to prevent future attacks. </a:t>
            </a:r>
            <a:r>
              <a:rPr lang="en-GB" b="1" dirty="0"/>
              <a:t>Lessons learned</a:t>
            </a:r>
            <a:r>
              <a:rPr lang="en-GB" dirty="0"/>
              <a:t> from the incident are used to update security protocols and improve the organization’s ability to detect, prevent, and respond to brute force attacks effectively</a:t>
            </a:r>
          </a:p>
        </p:txBody>
      </p:sp>
    </p:spTree>
    <p:extLst>
      <p:ext uri="{BB962C8B-B14F-4D97-AF65-F5344CB8AC3E}">
        <p14:creationId xmlns:p14="http://schemas.microsoft.com/office/powerpoint/2010/main" val="335443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4800" b="1" i="1" dirty="0"/>
              <a:t>Playbook Structure</a:t>
            </a:r>
          </a:p>
        </p:txBody>
      </p:sp>
      <p:sp>
        <p:nvSpPr>
          <p:cNvPr id="3" name="Content Placeholder 2"/>
          <p:cNvSpPr>
            <a:spLocks noGrp="1"/>
          </p:cNvSpPr>
          <p:nvPr>
            <p:ph idx="1"/>
          </p:nvPr>
        </p:nvSpPr>
        <p:spPr>
          <a:xfrm>
            <a:off x="362309" y="2303252"/>
            <a:ext cx="10567360" cy="4356339"/>
          </a:xfrm>
        </p:spPr>
        <p:txBody>
          <a:bodyPr>
            <a:normAutofit fontScale="92500" lnSpcReduction="20000"/>
          </a:bodyPr>
          <a:lstStyle/>
          <a:p>
            <a:r>
              <a:rPr lang="en-GB" b="1" dirty="0"/>
              <a:t>1. Attack Description</a:t>
            </a:r>
          </a:p>
          <a:p>
            <a:r>
              <a:rPr lang="en-GB" b="1" dirty="0"/>
              <a:t>Overview</a:t>
            </a:r>
            <a:r>
              <a:rPr lang="en-GB" dirty="0"/>
              <a:t>: Brief description of the attack and its purpose (e.g., stealing credentials in a phishing attack, disrupting services in a </a:t>
            </a:r>
            <a:r>
              <a:rPr lang="en-GB" dirty="0" err="1"/>
              <a:t>DDoS</a:t>
            </a:r>
            <a:r>
              <a:rPr lang="en-GB" dirty="0"/>
              <a:t> attack).</a:t>
            </a:r>
          </a:p>
          <a:p>
            <a:r>
              <a:rPr lang="en-GB" b="1" dirty="0"/>
              <a:t>Technical Details</a:t>
            </a:r>
            <a:r>
              <a:rPr lang="en-GB" dirty="0"/>
              <a:t>:</a:t>
            </a:r>
          </a:p>
          <a:p>
            <a:pPr lvl="1"/>
            <a:r>
              <a:rPr lang="en-GB" dirty="0"/>
              <a:t>Primary attack method (e.g., malicious link, SQL injection).</a:t>
            </a:r>
          </a:p>
          <a:p>
            <a:pPr lvl="1"/>
            <a:r>
              <a:rPr lang="en-GB" dirty="0"/>
              <a:t>Entry points (email, web, network, etc.).</a:t>
            </a:r>
          </a:p>
          <a:p>
            <a:r>
              <a:rPr lang="en-GB" b="1" dirty="0"/>
              <a:t>Impact</a:t>
            </a:r>
            <a:r>
              <a:rPr lang="en-GB" dirty="0"/>
              <a:t>: Potential consequences like data theft, service downtime, or financial </a:t>
            </a:r>
            <a:r>
              <a:rPr lang="en-GB" dirty="0" smtClean="0"/>
              <a:t>loss</a:t>
            </a:r>
          </a:p>
          <a:p>
            <a:r>
              <a:rPr lang="en-GB" b="1" dirty="0"/>
              <a:t>2. Indicators of Compromise (</a:t>
            </a:r>
            <a:r>
              <a:rPr lang="en-GB" b="1" dirty="0" err="1"/>
              <a:t>IoCs</a:t>
            </a:r>
            <a:r>
              <a:rPr lang="en-GB" b="1" dirty="0"/>
              <a:t>)</a:t>
            </a:r>
          </a:p>
          <a:p>
            <a:r>
              <a:rPr lang="en-GB" b="1" dirty="0"/>
              <a:t>Key </a:t>
            </a:r>
            <a:r>
              <a:rPr lang="en-GB" b="1" dirty="0" err="1"/>
              <a:t>IoCs</a:t>
            </a:r>
            <a:r>
              <a:rPr lang="en-GB" dirty="0"/>
              <a:t>: Observable signs of the attack, such as:</a:t>
            </a:r>
          </a:p>
          <a:p>
            <a:pPr lvl="1"/>
            <a:r>
              <a:rPr lang="en-GB" dirty="0"/>
              <a:t>Phishing: Suspicious email headers, unexpected links.</a:t>
            </a:r>
          </a:p>
          <a:p>
            <a:pPr lvl="1"/>
            <a:r>
              <a:rPr lang="en-GB" dirty="0" err="1"/>
              <a:t>DDoS</a:t>
            </a:r>
            <a:r>
              <a:rPr lang="en-GB" dirty="0"/>
              <a:t>: High traffic from unusual IPs.</a:t>
            </a:r>
          </a:p>
          <a:p>
            <a:pPr lvl="1"/>
            <a:r>
              <a:rPr lang="en-GB" dirty="0"/>
              <a:t>Web Attacks: Error messages in web logs, strange database queries.</a:t>
            </a:r>
          </a:p>
          <a:p>
            <a:r>
              <a:rPr lang="en-GB" b="1" dirty="0"/>
              <a:t>Detection Tools</a:t>
            </a:r>
            <a:r>
              <a:rPr lang="en-GB" dirty="0"/>
              <a:t>: Utilize SIEM, IDS/IPS, or log monitoring to flag suspicious </a:t>
            </a:r>
            <a:r>
              <a:rPr lang="en-GB" dirty="0" smtClean="0"/>
              <a:t>activity</a:t>
            </a:r>
            <a:endParaRPr lang="en-GB" dirty="0"/>
          </a:p>
          <a:p>
            <a:endParaRPr lang="en-GB" dirty="0"/>
          </a:p>
          <a:p>
            <a:endParaRPr lang="en-GB" dirty="0"/>
          </a:p>
        </p:txBody>
      </p:sp>
    </p:spTree>
    <p:extLst>
      <p:ext uri="{BB962C8B-B14F-4D97-AF65-F5344CB8AC3E}">
        <p14:creationId xmlns:p14="http://schemas.microsoft.com/office/powerpoint/2010/main" val="66658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4400" b="1" i="1" dirty="0"/>
              <a:t>Playbook Structure</a:t>
            </a:r>
          </a:p>
        </p:txBody>
      </p:sp>
      <p:sp>
        <p:nvSpPr>
          <p:cNvPr id="3" name="Content Placeholder 2"/>
          <p:cNvSpPr>
            <a:spLocks noGrp="1"/>
          </p:cNvSpPr>
          <p:nvPr>
            <p:ph idx="1"/>
          </p:nvPr>
        </p:nvSpPr>
        <p:spPr>
          <a:xfrm>
            <a:off x="172529" y="2232563"/>
            <a:ext cx="11749178" cy="4521920"/>
          </a:xfrm>
        </p:spPr>
        <p:txBody>
          <a:bodyPr>
            <a:normAutofit fontScale="85000" lnSpcReduction="20000"/>
          </a:bodyPr>
          <a:lstStyle/>
          <a:p>
            <a:r>
              <a:rPr lang="en-GB" b="1" dirty="0"/>
              <a:t>3. Initial Response Steps (Containment)</a:t>
            </a:r>
          </a:p>
          <a:p>
            <a:r>
              <a:rPr lang="en-GB" b="1" dirty="0"/>
              <a:t>Actions</a:t>
            </a:r>
            <a:r>
              <a:rPr lang="en-GB" dirty="0"/>
              <a:t>:</a:t>
            </a:r>
          </a:p>
          <a:p>
            <a:pPr lvl="1"/>
            <a:r>
              <a:rPr lang="en-GB" dirty="0"/>
              <a:t>Isolate the affected systems (disconnect from the network).</a:t>
            </a:r>
          </a:p>
          <a:p>
            <a:pPr lvl="1"/>
            <a:r>
              <a:rPr lang="en-GB" dirty="0"/>
              <a:t>Block malicious traffic (firewall updates, IP blocking).</a:t>
            </a:r>
          </a:p>
          <a:p>
            <a:pPr lvl="1"/>
            <a:r>
              <a:rPr lang="en-GB" dirty="0"/>
              <a:t>Quarantine or restrict user accounts in case of credential theft.</a:t>
            </a:r>
          </a:p>
          <a:p>
            <a:r>
              <a:rPr lang="en-GB" b="1" dirty="0"/>
              <a:t>Communication</a:t>
            </a:r>
            <a:r>
              <a:rPr lang="en-GB" dirty="0"/>
              <a:t>: Notify internal teams and escalate as needed.</a:t>
            </a:r>
          </a:p>
          <a:p>
            <a:r>
              <a:rPr lang="en-GB" b="1" dirty="0"/>
              <a:t>Evidence Collection</a:t>
            </a:r>
            <a:r>
              <a:rPr lang="en-GB" dirty="0"/>
              <a:t>: Capture logs, screenshots, or traffic data for further </a:t>
            </a:r>
            <a:r>
              <a:rPr lang="en-GB" dirty="0" smtClean="0"/>
              <a:t>analysis</a:t>
            </a:r>
          </a:p>
          <a:p>
            <a:r>
              <a:rPr lang="en-GB" b="1" dirty="0"/>
              <a:t>4. Mitigation Steps</a:t>
            </a:r>
          </a:p>
          <a:p>
            <a:r>
              <a:rPr lang="en-GB" b="1" dirty="0"/>
              <a:t>Immediate Fixes</a:t>
            </a:r>
            <a:r>
              <a:rPr lang="en-GB" dirty="0"/>
              <a:t>:</a:t>
            </a:r>
          </a:p>
          <a:p>
            <a:pPr lvl="1"/>
            <a:r>
              <a:rPr lang="en-GB" dirty="0"/>
              <a:t>Phishing: Change passwords, block sender domains.</a:t>
            </a:r>
          </a:p>
          <a:p>
            <a:pPr lvl="1"/>
            <a:r>
              <a:rPr lang="en-GB" dirty="0"/>
              <a:t>Web Attacks: Patch vulnerabilities, implement input validation.</a:t>
            </a:r>
          </a:p>
          <a:p>
            <a:pPr lvl="1"/>
            <a:r>
              <a:rPr lang="en-GB" dirty="0" err="1"/>
              <a:t>DDoS</a:t>
            </a:r>
            <a:r>
              <a:rPr lang="en-GB" dirty="0"/>
              <a:t>: Use traffic filtering services, implement rate-limiting.</a:t>
            </a:r>
          </a:p>
          <a:p>
            <a:r>
              <a:rPr lang="en-GB" b="1" dirty="0"/>
              <a:t>System Hardening</a:t>
            </a:r>
            <a:r>
              <a:rPr lang="en-GB" dirty="0"/>
              <a:t>: Apply patches, secure configurations, and enhance firewalls/WAF settings.</a:t>
            </a:r>
          </a:p>
          <a:p>
            <a:r>
              <a:rPr lang="en-GB" b="1" dirty="0"/>
              <a:t>Stakeholder Updates</a:t>
            </a:r>
            <a:r>
              <a:rPr lang="en-GB" dirty="0"/>
              <a:t>: Keep internal teams informed of progress and system </a:t>
            </a:r>
            <a:r>
              <a:rPr lang="en-GB" dirty="0" smtClean="0"/>
              <a:t>stability</a:t>
            </a:r>
            <a:endParaRPr lang="en-GB" dirty="0"/>
          </a:p>
          <a:p>
            <a:endParaRPr lang="en-GB" dirty="0"/>
          </a:p>
          <a:p>
            <a:endParaRPr lang="en-GB" dirty="0"/>
          </a:p>
        </p:txBody>
      </p:sp>
    </p:spTree>
    <p:extLst>
      <p:ext uri="{BB962C8B-B14F-4D97-AF65-F5344CB8AC3E}">
        <p14:creationId xmlns:p14="http://schemas.microsoft.com/office/powerpoint/2010/main" val="2118387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4400" b="1" i="1" dirty="0"/>
              <a:t>Playbook Structure</a:t>
            </a:r>
          </a:p>
        </p:txBody>
      </p:sp>
      <p:sp>
        <p:nvSpPr>
          <p:cNvPr id="3" name="Content Placeholder 2"/>
          <p:cNvSpPr>
            <a:spLocks noGrp="1"/>
          </p:cNvSpPr>
          <p:nvPr>
            <p:ph idx="1"/>
          </p:nvPr>
        </p:nvSpPr>
        <p:spPr>
          <a:xfrm>
            <a:off x="336432" y="2216989"/>
            <a:ext cx="10912414" cy="4641011"/>
          </a:xfrm>
        </p:spPr>
        <p:txBody>
          <a:bodyPr>
            <a:normAutofit lnSpcReduction="10000"/>
          </a:bodyPr>
          <a:lstStyle/>
          <a:p>
            <a:r>
              <a:rPr lang="en-GB" b="1" dirty="0"/>
              <a:t>5. Full Response Process</a:t>
            </a:r>
          </a:p>
          <a:p>
            <a:r>
              <a:rPr lang="en-GB" b="1" dirty="0"/>
              <a:t>Investigation</a:t>
            </a:r>
            <a:r>
              <a:rPr lang="en-GB" dirty="0"/>
              <a:t>: </a:t>
            </a:r>
            <a:r>
              <a:rPr lang="en-GB" dirty="0" err="1"/>
              <a:t>Analyze</a:t>
            </a:r>
            <a:r>
              <a:rPr lang="en-GB" dirty="0"/>
              <a:t> logs, network traffic, and systems for further signs of attack or deeper intrusion.</a:t>
            </a:r>
          </a:p>
          <a:p>
            <a:r>
              <a:rPr lang="en-GB" b="1" dirty="0"/>
              <a:t>Remediation</a:t>
            </a:r>
            <a:r>
              <a:rPr lang="en-GB" dirty="0"/>
              <a:t>: Remove malicious files, close security gaps, and verify that systems are clean.</a:t>
            </a:r>
          </a:p>
          <a:p>
            <a:r>
              <a:rPr lang="en-GB" b="1" dirty="0"/>
              <a:t>Coordination</a:t>
            </a:r>
            <a:r>
              <a:rPr lang="en-GB" dirty="0"/>
              <a:t>: Work with legal, PR, and external security teams if the attack impacts customers or regulatory </a:t>
            </a:r>
            <a:r>
              <a:rPr lang="en-GB" dirty="0" smtClean="0"/>
              <a:t>requirements</a:t>
            </a:r>
          </a:p>
          <a:p>
            <a:r>
              <a:rPr lang="en-GB" b="1" dirty="0"/>
              <a:t>6. Post-Incident Actions (Recovery &amp; Review)</a:t>
            </a:r>
          </a:p>
          <a:p>
            <a:r>
              <a:rPr lang="en-GB" b="1" dirty="0"/>
              <a:t>System Restoration</a:t>
            </a:r>
            <a:r>
              <a:rPr lang="en-GB" dirty="0"/>
              <a:t>: Ensure systems are restored from backups, validate file integrity, and monitor closely for residual threats.</a:t>
            </a:r>
          </a:p>
          <a:p>
            <a:r>
              <a:rPr lang="en-GB" b="1" dirty="0"/>
              <a:t>Report Creation</a:t>
            </a:r>
            <a:r>
              <a:rPr lang="en-GB" dirty="0"/>
              <a:t>: Document the incident, response steps, and outcomes for future learning.</a:t>
            </a:r>
          </a:p>
          <a:p>
            <a:r>
              <a:rPr lang="en-GB" b="1" dirty="0"/>
              <a:t>Root Cause Analysis</a:t>
            </a:r>
            <a:r>
              <a:rPr lang="en-GB" dirty="0"/>
              <a:t>: Determine how the attack occurred and whether existing </a:t>
            </a:r>
            <a:r>
              <a:rPr lang="en-GB" dirty="0" err="1"/>
              <a:t>defenses</a:t>
            </a:r>
            <a:r>
              <a:rPr lang="en-GB" dirty="0"/>
              <a:t> were sufficient.</a:t>
            </a:r>
          </a:p>
          <a:p>
            <a:r>
              <a:rPr lang="en-GB" b="1" dirty="0"/>
              <a:t>Review &amp; Improve</a:t>
            </a:r>
            <a:r>
              <a:rPr lang="en-GB" dirty="0"/>
              <a:t>: Update playbooks and processes based on the incident, addressing gaps or slow response </a:t>
            </a:r>
            <a:r>
              <a:rPr lang="en-GB" dirty="0" smtClean="0"/>
              <a:t>times</a:t>
            </a:r>
            <a:endParaRPr lang="en-GB" dirty="0"/>
          </a:p>
          <a:p>
            <a:endParaRPr lang="en-GB" dirty="0"/>
          </a:p>
          <a:p>
            <a:endParaRPr lang="en-GB" dirty="0"/>
          </a:p>
        </p:txBody>
      </p:sp>
    </p:spTree>
    <p:extLst>
      <p:ext uri="{BB962C8B-B14F-4D97-AF65-F5344CB8AC3E}">
        <p14:creationId xmlns:p14="http://schemas.microsoft.com/office/powerpoint/2010/main" val="201112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4400" b="1" i="1" dirty="0"/>
              <a:t>Playbook Structure</a:t>
            </a:r>
          </a:p>
        </p:txBody>
      </p:sp>
      <p:sp>
        <p:nvSpPr>
          <p:cNvPr id="3" name="Content Placeholder 2"/>
          <p:cNvSpPr>
            <a:spLocks noGrp="1"/>
          </p:cNvSpPr>
          <p:nvPr>
            <p:ph idx="1"/>
          </p:nvPr>
        </p:nvSpPr>
        <p:spPr/>
        <p:txBody>
          <a:bodyPr/>
          <a:lstStyle/>
          <a:p>
            <a:r>
              <a:rPr lang="en-GB" b="1" dirty="0"/>
              <a:t>7. Preventative Measures</a:t>
            </a:r>
          </a:p>
          <a:p>
            <a:r>
              <a:rPr lang="en-GB" b="1" dirty="0"/>
              <a:t>Security Awareness</a:t>
            </a:r>
            <a:r>
              <a:rPr lang="en-GB" dirty="0"/>
              <a:t>: Train employees on phishing and attack prevention.</a:t>
            </a:r>
          </a:p>
          <a:p>
            <a:r>
              <a:rPr lang="en-GB" b="1" dirty="0"/>
              <a:t>Regular Assessments</a:t>
            </a:r>
            <a:r>
              <a:rPr lang="en-GB" dirty="0"/>
              <a:t>: Conduct vulnerability scans and penetration tests to identify weaknesses.</a:t>
            </a:r>
          </a:p>
          <a:p>
            <a:r>
              <a:rPr lang="en-GB" b="1" dirty="0"/>
              <a:t>Backup Strategy</a:t>
            </a:r>
            <a:r>
              <a:rPr lang="en-GB" dirty="0"/>
              <a:t>: Test and maintain backups to ensure quick recovery.</a:t>
            </a:r>
          </a:p>
          <a:p>
            <a:r>
              <a:rPr lang="en-GB" b="1" dirty="0"/>
              <a:t>Incident Simulations</a:t>
            </a:r>
            <a:r>
              <a:rPr lang="en-GB" dirty="0"/>
              <a:t>: Practice responses with </a:t>
            </a:r>
            <a:r>
              <a:rPr lang="en-GB" dirty="0" err="1"/>
              <a:t>tabletop</a:t>
            </a:r>
            <a:r>
              <a:rPr lang="en-GB" dirty="0"/>
              <a:t> exercises or live drill</a:t>
            </a:r>
          </a:p>
          <a:p>
            <a:endParaRPr lang="en-GB" dirty="0"/>
          </a:p>
        </p:txBody>
      </p:sp>
    </p:spTree>
    <p:extLst>
      <p:ext uri="{BB962C8B-B14F-4D97-AF65-F5344CB8AC3E}">
        <p14:creationId xmlns:p14="http://schemas.microsoft.com/office/powerpoint/2010/main" val="409937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i="1" dirty="0"/>
              <a:t>Key Benefits of the Project</a:t>
            </a:r>
          </a:p>
        </p:txBody>
      </p:sp>
      <p:sp>
        <p:nvSpPr>
          <p:cNvPr id="4" name="Rectangle 1"/>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Increased Efficiency:</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Improving the speed and effectiveness of incident response.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Damage Control:</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Minimizing damage caused by attacks through fast and structured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Flexibility:</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Providing flexible response plans that can adapt to the specific nature of the attack.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Compliance with Standards:</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Aligning with international </a:t>
            </a:r>
            <a:r>
              <a:rPr kumimoji="0" lang="en-US" sz="1800" b="0" i="0" u="none" strike="noStrike" cap="none" normalizeH="0" baseline="0" dirty="0" err="1" smtClean="0">
                <a:ln>
                  <a:noFill/>
                </a:ln>
                <a:solidFill>
                  <a:schemeClr val="tx1"/>
                </a:solidFill>
                <a:effectLst/>
                <a:latin typeface="Arial" panose="020B0604020202020204" pitchFamily="34" charset="0"/>
              </a:rPr>
              <a:t>cybersecurity</a:t>
            </a:r>
            <a:r>
              <a:rPr kumimoji="0" lang="en-US" sz="1800" b="0" i="0" u="none" strike="noStrike" cap="none" normalizeH="0" baseline="0" dirty="0" smtClean="0">
                <a:ln>
                  <a:noFill/>
                </a:ln>
                <a:solidFill>
                  <a:schemeClr val="tx1"/>
                </a:solidFill>
                <a:effectLst/>
                <a:latin typeface="Arial" panose="020B0604020202020204" pitchFamily="34" charset="0"/>
              </a:rPr>
              <a:t> standards (e.g., NIST, ISO 27001).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Training Tool:</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These playbooks can also serve as a training tool for onboarding and developing security teams.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8303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i="1" dirty="0"/>
              <a:t>These are the </a:t>
            </a:r>
            <a:r>
              <a:rPr lang="en-GB" b="1" i="1" dirty="0" smtClean="0"/>
              <a:t> four steps </a:t>
            </a:r>
            <a:r>
              <a:rPr lang="en-GB" b="1" i="1" dirty="0"/>
              <a:t>we will deal with in every attack.</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7872" y="2638006"/>
            <a:ext cx="5667553" cy="3416300"/>
          </a:xfrm>
        </p:spPr>
      </p:pic>
    </p:spTree>
    <p:extLst>
      <p:ext uri="{BB962C8B-B14F-4D97-AF65-F5344CB8AC3E}">
        <p14:creationId xmlns:p14="http://schemas.microsoft.com/office/powerpoint/2010/main" val="3749962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033" y="1143000"/>
            <a:ext cx="3865134" cy="1735667"/>
          </a:xfrm>
        </p:spPr>
        <p:txBody>
          <a:bodyPr/>
          <a:lstStyle/>
          <a:p>
            <a:pPr algn="ctr"/>
            <a:r>
              <a:rPr lang="en-GB" b="1" i="1" dirty="0">
                <a:solidFill>
                  <a:schemeClr val="accent4">
                    <a:lumMod val="40000"/>
                    <a:lumOff val="60000"/>
                  </a:schemeClr>
                </a:solidFill>
              </a:rPr>
              <a:t>Phase 1: Preparation</a:t>
            </a:r>
          </a:p>
        </p:txBody>
      </p:sp>
      <p:sp>
        <p:nvSpPr>
          <p:cNvPr id="4" name="Text Placeholder 3"/>
          <p:cNvSpPr>
            <a:spLocks noGrp="1"/>
          </p:cNvSpPr>
          <p:nvPr>
            <p:ph type="body" sz="half" idx="2"/>
          </p:nvPr>
        </p:nvSpPr>
        <p:spPr>
          <a:xfrm>
            <a:off x="1233578" y="2878667"/>
            <a:ext cx="3942271" cy="2143666"/>
          </a:xfrm>
        </p:spPr>
        <p:txBody>
          <a:bodyPr>
            <a:noAutofit/>
          </a:bodyPr>
          <a:lstStyle/>
          <a:p>
            <a:r>
              <a:rPr lang="en-GB" sz="1050" b="1" dirty="0">
                <a:solidFill>
                  <a:schemeClr val="bg1"/>
                </a:solidFill>
              </a:rPr>
              <a:t>Goal</a:t>
            </a:r>
            <a:r>
              <a:rPr lang="en-GB" sz="1050" dirty="0">
                <a:solidFill>
                  <a:schemeClr val="bg1"/>
                </a:solidFill>
              </a:rPr>
              <a:t>: Build readiness for handling incidents.</a:t>
            </a:r>
          </a:p>
          <a:p>
            <a:r>
              <a:rPr lang="en-GB" sz="1050" b="1" dirty="0">
                <a:solidFill>
                  <a:schemeClr val="bg1"/>
                </a:solidFill>
              </a:rPr>
              <a:t>Key Actions</a:t>
            </a:r>
            <a:r>
              <a:rPr lang="en-GB" sz="1050" dirty="0">
                <a:solidFill>
                  <a:schemeClr val="bg1"/>
                </a:solidFill>
              </a:rPr>
              <a:t>:</a:t>
            </a:r>
          </a:p>
          <a:p>
            <a:pPr lvl="1"/>
            <a:r>
              <a:rPr lang="en-GB" sz="1050" dirty="0">
                <a:solidFill>
                  <a:schemeClr val="bg1"/>
                </a:solidFill>
              </a:rPr>
              <a:t>Form an </a:t>
            </a:r>
            <a:r>
              <a:rPr lang="en-GB" sz="1050" b="1" dirty="0">
                <a:solidFill>
                  <a:schemeClr val="bg1"/>
                </a:solidFill>
              </a:rPr>
              <a:t>Incident Response Team</a:t>
            </a:r>
            <a:r>
              <a:rPr lang="en-GB" sz="1050" dirty="0">
                <a:solidFill>
                  <a:schemeClr val="bg1"/>
                </a:solidFill>
              </a:rPr>
              <a:t> (IRT) with defined roles.</a:t>
            </a:r>
          </a:p>
          <a:p>
            <a:pPr lvl="1"/>
            <a:r>
              <a:rPr lang="en-GB" sz="1050" dirty="0">
                <a:solidFill>
                  <a:schemeClr val="bg1"/>
                </a:solidFill>
              </a:rPr>
              <a:t>Develop an </a:t>
            </a:r>
            <a:r>
              <a:rPr lang="en-GB" sz="1050" b="1" dirty="0">
                <a:solidFill>
                  <a:schemeClr val="bg1"/>
                </a:solidFill>
              </a:rPr>
              <a:t>Incident Response Plan (IRP)</a:t>
            </a:r>
            <a:r>
              <a:rPr lang="en-GB" sz="1050" dirty="0">
                <a:solidFill>
                  <a:schemeClr val="bg1"/>
                </a:solidFill>
              </a:rPr>
              <a:t> and playbooks for various attack types.</a:t>
            </a:r>
          </a:p>
          <a:p>
            <a:pPr lvl="1"/>
            <a:r>
              <a:rPr lang="en-GB" sz="1050" dirty="0">
                <a:solidFill>
                  <a:schemeClr val="bg1"/>
                </a:solidFill>
              </a:rPr>
              <a:t>Set up security tools like </a:t>
            </a:r>
            <a:r>
              <a:rPr lang="en-GB" sz="1050" b="1" dirty="0">
                <a:solidFill>
                  <a:schemeClr val="bg1"/>
                </a:solidFill>
              </a:rPr>
              <a:t>SIEM</a:t>
            </a:r>
            <a:r>
              <a:rPr lang="en-GB" sz="1050" dirty="0">
                <a:solidFill>
                  <a:schemeClr val="bg1"/>
                </a:solidFill>
              </a:rPr>
              <a:t>, </a:t>
            </a:r>
            <a:r>
              <a:rPr lang="en-GB" sz="1050" b="1" dirty="0">
                <a:solidFill>
                  <a:schemeClr val="bg1"/>
                </a:solidFill>
              </a:rPr>
              <a:t>IDS</a:t>
            </a:r>
            <a:r>
              <a:rPr lang="en-GB" sz="1050" dirty="0">
                <a:solidFill>
                  <a:schemeClr val="bg1"/>
                </a:solidFill>
              </a:rPr>
              <a:t>, and </a:t>
            </a:r>
            <a:r>
              <a:rPr lang="en-GB" sz="1050" b="1" dirty="0">
                <a:solidFill>
                  <a:schemeClr val="bg1"/>
                </a:solidFill>
              </a:rPr>
              <a:t>firewalls</a:t>
            </a:r>
            <a:r>
              <a:rPr lang="en-GB" sz="1050" dirty="0">
                <a:solidFill>
                  <a:schemeClr val="bg1"/>
                </a:solidFill>
              </a:rPr>
              <a:t>.</a:t>
            </a:r>
          </a:p>
          <a:p>
            <a:pPr lvl="1"/>
            <a:r>
              <a:rPr lang="en-GB" sz="1050" dirty="0">
                <a:solidFill>
                  <a:schemeClr val="bg1"/>
                </a:solidFill>
              </a:rPr>
              <a:t>Conduct </a:t>
            </a:r>
            <a:r>
              <a:rPr lang="en-GB" sz="1050" b="1" dirty="0">
                <a:solidFill>
                  <a:schemeClr val="bg1"/>
                </a:solidFill>
              </a:rPr>
              <a:t>security awareness training</a:t>
            </a:r>
            <a:r>
              <a:rPr lang="en-GB" sz="1050" dirty="0">
                <a:solidFill>
                  <a:schemeClr val="bg1"/>
                </a:solidFill>
              </a:rPr>
              <a:t> for employees.</a:t>
            </a:r>
          </a:p>
          <a:p>
            <a:pPr lvl="1"/>
            <a:r>
              <a:rPr lang="en-GB" sz="1050" dirty="0">
                <a:solidFill>
                  <a:schemeClr val="bg1"/>
                </a:solidFill>
              </a:rPr>
              <a:t>Ensure legal and compliance readiness (e.g., GDPR, HIPAA).</a:t>
            </a:r>
          </a:p>
          <a:p>
            <a:endParaRPr lang="en-GB" sz="1050" dirty="0">
              <a:solidFill>
                <a:schemeClr val="bg1"/>
              </a:solidFill>
            </a:endParaRPr>
          </a:p>
        </p:txBody>
      </p:sp>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rcRect l="2487" r="2487"/>
          <a:stretch>
            <a:fillRect/>
          </a:stretch>
        </p:blipFill>
        <p:spPr/>
      </p:pic>
    </p:spTree>
    <p:extLst>
      <p:ext uri="{BB962C8B-B14F-4D97-AF65-F5344CB8AC3E}">
        <p14:creationId xmlns:p14="http://schemas.microsoft.com/office/powerpoint/2010/main" val="3955045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569" y="888521"/>
            <a:ext cx="3865134" cy="1928004"/>
          </a:xfrm>
        </p:spPr>
        <p:txBody>
          <a:bodyPr>
            <a:normAutofit/>
          </a:bodyPr>
          <a:lstStyle/>
          <a:p>
            <a:r>
              <a:rPr lang="en-GB" sz="3200" b="1" i="1" dirty="0">
                <a:solidFill>
                  <a:schemeClr val="accent4">
                    <a:lumMod val="60000"/>
                    <a:lumOff val="40000"/>
                  </a:schemeClr>
                </a:solidFill>
              </a:rPr>
              <a:t>Phase 2: Detection &amp; Analysis</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7759" r="17759"/>
          <a:stretch>
            <a:fillRect/>
          </a:stretch>
        </p:blipFill>
        <p:spPr>
          <a:xfrm>
            <a:off x="6565123" y="1350033"/>
            <a:ext cx="4692349" cy="4572000"/>
          </a:xfrm>
        </p:spPr>
      </p:pic>
      <p:sp>
        <p:nvSpPr>
          <p:cNvPr id="4" name="Text Placeholder 3"/>
          <p:cNvSpPr>
            <a:spLocks noGrp="1"/>
          </p:cNvSpPr>
          <p:nvPr>
            <p:ph type="body" sz="half" idx="2"/>
          </p:nvPr>
        </p:nvSpPr>
        <p:spPr>
          <a:xfrm>
            <a:off x="1102460" y="3036497"/>
            <a:ext cx="4332182" cy="3226279"/>
          </a:xfrm>
        </p:spPr>
        <p:txBody>
          <a:bodyPr>
            <a:noAutofit/>
          </a:bodyPr>
          <a:lstStyle/>
          <a:p>
            <a:r>
              <a:rPr lang="en-GB" b="1" dirty="0">
                <a:solidFill>
                  <a:schemeClr val="bg1"/>
                </a:solidFill>
              </a:rPr>
              <a:t>Goal</a:t>
            </a:r>
            <a:r>
              <a:rPr lang="en-GB" dirty="0">
                <a:solidFill>
                  <a:schemeClr val="bg1"/>
                </a:solidFill>
              </a:rPr>
              <a:t>: Identify and assess security incidents.</a:t>
            </a:r>
          </a:p>
          <a:p>
            <a:r>
              <a:rPr lang="en-GB" b="1" dirty="0">
                <a:solidFill>
                  <a:schemeClr val="bg1"/>
                </a:solidFill>
              </a:rPr>
              <a:t>Key Actions</a:t>
            </a:r>
            <a:r>
              <a:rPr lang="en-GB" dirty="0">
                <a:solidFill>
                  <a:schemeClr val="bg1"/>
                </a:solidFill>
              </a:rPr>
              <a:t>:</a:t>
            </a:r>
          </a:p>
          <a:p>
            <a:pPr lvl="1"/>
            <a:r>
              <a:rPr lang="en-GB" sz="1400" dirty="0">
                <a:solidFill>
                  <a:schemeClr val="bg1"/>
                </a:solidFill>
              </a:rPr>
              <a:t>Monitor systems with </a:t>
            </a:r>
            <a:r>
              <a:rPr lang="en-GB" sz="1400" b="1" dirty="0">
                <a:solidFill>
                  <a:schemeClr val="bg1"/>
                </a:solidFill>
              </a:rPr>
              <a:t>SIEM</a:t>
            </a:r>
            <a:r>
              <a:rPr lang="en-GB" sz="1400" dirty="0">
                <a:solidFill>
                  <a:schemeClr val="bg1"/>
                </a:solidFill>
              </a:rPr>
              <a:t>, </a:t>
            </a:r>
            <a:r>
              <a:rPr lang="en-GB" sz="1400" b="1" dirty="0">
                <a:solidFill>
                  <a:schemeClr val="bg1"/>
                </a:solidFill>
              </a:rPr>
              <a:t>IDS/IPS</a:t>
            </a:r>
            <a:r>
              <a:rPr lang="en-GB" sz="1400" dirty="0">
                <a:solidFill>
                  <a:schemeClr val="bg1"/>
                </a:solidFill>
              </a:rPr>
              <a:t>, and other tools for suspicious activity.</a:t>
            </a:r>
          </a:p>
          <a:p>
            <a:pPr lvl="1"/>
            <a:r>
              <a:rPr lang="en-GB" sz="1400" dirty="0" err="1">
                <a:solidFill>
                  <a:schemeClr val="bg1"/>
                </a:solidFill>
              </a:rPr>
              <a:t>Analyze</a:t>
            </a:r>
            <a:r>
              <a:rPr lang="en-GB" sz="1400" dirty="0">
                <a:solidFill>
                  <a:schemeClr val="bg1"/>
                </a:solidFill>
              </a:rPr>
              <a:t> </a:t>
            </a:r>
            <a:r>
              <a:rPr lang="en-GB" sz="1400" b="1" dirty="0">
                <a:solidFill>
                  <a:schemeClr val="bg1"/>
                </a:solidFill>
              </a:rPr>
              <a:t>Indicators of Compromise (</a:t>
            </a:r>
            <a:r>
              <a:rPr lang="en-GB" sz="1400" b="1" dirty="0" err="1">
                <a:solidFill>
                  <a:schemeClr val="bg1"/>
                </a:solidFill>
              </a:rPr>
              <a:t>IoCs</a:t>
            </a:r>
            <a:r>
              <a:rPr lang="en-GB" sz="1400" b="1" dirty="0">
                <a:solidFill>
                  <a:schemeClr val="bg1"/>
                </a:solidFill>
              </a:rPr>
              <a:t>)</a:t>
            </a:r>
            <a:r>
              <a:rPr lang="en-GB" sz="1400" dirty="0">
                <a:solidFill>
                  <a:schemeClr val="bg1"/>
                </a:solidFill>
              </a:rPr>
              <a:t> like unauthorized logins or unusual traffic.</a:t>
            </a:r>
          </a:p>
          <a:p>
            <a:pPr lvl="1"/>
            <a:r>
              <a:rPr lang="en-GB" sz="1400" dirty="0">
                <a:solidFill>
                  <a:schemeClr val="bg1"/>
                </a:solidFill>
              </a:rPr>
              <a:t>Conduct </a:t>
            </a:r>
            <a:r>
              <a:rPr lang="en-GB" sz="1400" b="1" dirty="0">
                <a:solidFill>
                  <a:schemeClr val="bg1"/>
                </a:solidFill>
              </a:rPr>
              <a:t>initial triage</a:t>
            </a:r>
            <a:r>
              <a:rPr lang="en-GB" sz="1400" dirty="0">
                <a:solidFill>
                  <a:schemeClr val="bg1"/>
                </a:solidFill>
              </a:rPr>
              <a:t> to determine the type and severity of the incident.</a:t>
            </a:r>
          </a:p>
          <a:p>
            <a:pPr lvl="1"/>
            <a:r>
              <a:rPr lang="en-GB" sz="1400" dirty="0">
                <a:solidFill>
                  <a:schemeClr val="bg1"/>
                </a:solidFill>
              </a:rPr>
              <a:t>Gather evidence and logs for further investigation.</a:t>
            </a:r>
          </a:p>
          <a:p>
            <a:endParaRPr lang="en-GB" dirty="0">
              <a:solidFill>
                <a:schemeClr val="bg1"/>
              </a:solidFill>
            </a:endParaRPr>
          </a:p>
        </p:txBody>
      </p:sp>
    </p:spTree>
    <p:extLst>
      <p:ext uri="{BB962C8B-B14F-4D97-AF65-F5344CB8AC3E}">
        <p14:creationId xmlns:p14="http://schemas.microsoft.com/office/powerpoint/2010/main" val="94496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143000"/>
            <a:ext cx="3865134" cy="1735667"/>
          </a:xfrm>
        </p:spPr>
        <p:txBody>
          <a:bodyPr>
            <a:normAutofit fontScale="90000"/>
          </a:bodyPr>
          <a:lstStyle/>
          <a:p>
            <a:r>
              <a:rPr lang="en-GB" b="1" i="1" dirty="0">
                <a:solidFill>
                  <a:schemeClr val="accent4">
                    <a:lumMod val="60000"/>
                    <a:lumOff val="40000"/>
                  </a:schemeClr>
                </a:solidFill>
              </a:rPr>
              <a:t>Phase 3: Containment, Eradication &amp; Recovery</a:t>
            </a: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14321" r="14321"/>
          <a:stretch>
            <a:fillRect/>
          </a:stretch>
        </p:blipFill>
        <p:spPr>
          <a:xfrm>
            <a:off x="6427100" y="1384540"/>
            <a:ext cx="4813119" cy="4572000"/>
          </a:xfrm>
        </p:spPr>
      </p:pic>
      <p:sp>
        <p:nvSpPr>
          <p:cNvPr id="5" name="Rectangle 1"/>
          <p:cNvSpPr>
            <a:spLocks noGrp="1" noChangeArrowheads="1"/>
          </p:cNvSpPr>
          <p:nvPr>
            <p:ph type="body" sz="half" idx="2"/>
          </p:nvPr>
        </p:nvSpPr>
        <p:spPr bwMode="auto">
          <a:xfrm>
            <a:off x="828675" y="2695178"/>
            <a:ext cx="451107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Goal</a:t>
            </a:r>
            <a:r>
              <a:rPr kumimoji="0" lang="en-US" sz="1800" b="0" i="0" u="none" strike="noStrike" cap="none" normalizeH="0" baseline="0" dirty="0" smtClean="0">
                <a:ln>
                  <a:noFill/>
                </a:ln>
                <a:solidFill>
                  <a:schemeClr val="bg1"/>
                </a:solidFill>
                <a:effectLst/>
                <a:latin typeface="Arial" panose="020B0604020202020204" pitchFamily="34" charset="0"/>
              </a:rPr>
              <a:t>: Control and eliminate the threat, and restore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Key Actions</a:t>
            </a:r>
            <a:r>
              <a:rPr kumimoji="0" lang="en-US" sz="1800" b="0" i="0" u="none" strike="noStrike" cap="none" normalizeH="0" baseline="0" dirty="0" smtClean="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Containment</a:t>
            </a:r>
            <a:r>
              <a:rPr kumimoji="0" lang="en-US" sz="1800" b="0" i="0" u="none" strike="noStrike" cap="none" normalizeH="0" baseline="0" dirty="0" smtClean="0">
                <a:ln>
                  <a:noFill/>
                </a:ln>
                <a:solidFill>
                  <a:schemeClr val="bg1"/>
                </a:solidFill>
                <a:effectLst/>
                <a:latin typeface="Arial" panose="020B0604020202020204" pitchFamily="34" charset="0"/>
              </a:rPr>
              <a:t>: Isolate affected systems to prevent the spread of the attack (e.g., lock accounts, block malicious traffic).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Eradication</a:t>
            </a:r>
            <a:r>
              <a:rPr kumimoji="0" lang="en-US" sz="1800" b="0" i="0" u="none" strike="noStrike" cap="none" normalizeH="0" baseline="0" dirty="0" smtClean="0">
                <a:ln>
                  <a:noFill/>
                </a:ln>
                <a:solidFill>
                  <a:schemeClr val="bg1"/>
                </a:solidFill>
                <a:effectLst/>
                <a:latin typeface="Arial" panose="020B0604020202020204" pitchFamily="34" charset="0"/>
              </a:rPr>
              <a:t>: Remove malware, patch vulnerabilities, and clean infected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Recovery</a:t>
            </a:r>
            <a:r>
              <a:rPr kumimoji="0" lang="en-US" sz="1800" b="0" i="0" u="none" strike="noStrike" cap="none" normalizeH="0" baseline="0" dirty="0" smtClean="0">
                <a:ln>
                  <a:noFill/>
                </a:ln>
                <a:solidFill>
                  <a:schemeClr val="bg1"/>
                </a:solidFill>
                <a:effectLst/>
                <a:latin typeface="Arial" panose="020B0604020202020204" pitchFamily="34" charset="0"/>
              </a:rPr>
              <a:t>: Restore services from clean backups, verify system integrity, and gradually bring systems back online.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044411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4800" b="1" i="1" dirty="0">
                <a:solidFill>
                  <a:schemeClr val="bg1">
                    <a:lumMod val="95000"/>
                  </a:schemeClr>
                </a:solidFill>
              </a:rPr>
              <a:t>Project Idea</a:t>
            </a:r>
          </a:p>
        </p:txBody>
      </p:sp>
      <p:sp>
        <p:nvSpPr>
          <p:cNvPr id="3" name="Content Placeholder 2"/>
          <p:cNvSpPr>
            <a:spLocks noGrp="1"/>
          </p:cNvSpPr>
          <p:nvPr>
            <p:ph idx="1"/>
          </p:nvPr>
        </p:nvSpPr>
        <p:spPr/>
        <p:txBody>
          <a:bodyPr>
            <a:normAutofit fontScale="92500" lnSpcReduction="20000"/>
          </a:bodyPr>
          <a:lstStyle/>
          <a:p>
            <a:r>
              <a:rPr lang="en-GB" b="1" dirty="0"/>
              <a:t>Project Summary:</a:t>
            </a:r>
          </a:p>
          <a:p>
            <a:r>
              <a:rPr lang="en-GB" dirty="0"/>
              <a:t>The project focuses on developing </a:t>
            </a:r>
            <a:r>
              <a:rPr lang="en-GB" b="1" dirty="0"/>
              <a:t>8 playbooks</a:t>
            </a:r>
            <a:r>
              <a:rPr lang="en-GB" dirty="0"/>
              <a:t>, each tailored to address a specific type of </a:t>
            </a:r>
            <a:r>
              <a:rPr lang="en-GB" dirty="0" err="1"/>
              <a:t>cyberattack</a:t>
            </a:r>
            <a:r>
              <a:rPr lang="en-GB" dirty="0"/>
              <a:t>.</a:t>
            </a:r>
          </a:p>
          <a:p>
            <a:r>
              <a:rPr lang="en-GB" dirty="0"/>
              <a:t>Each playbook will outline step-by-step response procedures to handle and mitigate these attacks quickly and effectively.</a:t>
            </a:r>
          </a:p>
          <a:p>
            <a:r>
              <a:rPr lang="en-GB" dirty="0"/>
              <a:t>These playbooks will enhance the efficiency of </a:t>
            </a:r>
            <a:r>
              <a:rPr lang="en-GB" dirty="0" err="1"/>
              <a:t>cybersecurity</a:t>
            </a:r>
            <a:r>
              <a:rPr lang="en-GB" dirty="0"/>
              <a:t> teams in organizations when responding to security incidents.</a:t>
            </a:r>
          </a:p>
          <a:p>
            <a:r>
              <a:rPr lang="en-GB" b="1" dirty="0"/>
              <a:t>Importance of Playbooks:</a:t>
            </a:r>
          </a:p>
          <a:p>
            <a:r>
              <a:rPr lang="en-GB" dirty="0"/>
              <a:t>Accelerate the response time of incident teams.</a:t>
            </a:r>
          </a:p>
          <a:p>
            <a:r>
              <a:rPr lang="en-GB" dirty="0"/>
              <a:t>Provide a standardized approach to handling attacks.</a:t>
            </a:r>
          </a:p>
          <a:p>
            <a:r>
              <a:rPr lang="en-GB" dirty="0"/>
              <a:t>Minimize damage and reduce the time window of an attack.</a:t>
            </a:r>
          </a:p>
        </p:txBody>
      </p:sp>
    </p:spTree>
    <p:extLst>
      <p:ext uri="{BB962C8B-B14F-4D97-AF65-F5344CB8AC3E}">
        <p14:creationId xmlns:p14="http://schemas.microsoft.com/office/powerpoint/2010/main" val="2198795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789" y="1054979"/>
            <a:ext cx="3865134" cy="1735667"/>
          </a:xfrm>
        </p:spPr>
        <p:txBody>
          <a:bodyPr>
            <a:noAutofit/>
          </a:bodyPr>
          <a:lstStyle/>
          <a:p>
            <a:r>
              <a:rPr lang="en-GB" b="1" i="1" dirty="0">
                <a:solidFill>
                  <a:schemeClr val="accent4">
                    <a:lumMod val="60000"/>
                    <a:lumOff val="40000"/>
                  </a:schemeClr>
                </a:solidFill>
              </a:rPr>
              <a:t>Phase 4: Post-Incident Activities</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7304" r="7304"/>
          <a:stretch>
            <a:fillRect/>
          </a:stretch>
        </p:blipFill>
        <p:spPr/>
      </p:pic>
      <p:sp>
        <p:nvSpPr>
          <p:cNvPr id="4" name="Text Placeholder 3"/>
          <p:cNvSpPr>
            <a:spLocks noGrp="1"/>
          </p:cNvSpPr>
          <p:nvPr>
            <p:ph type="body" sz="half" idx="2"/>
          </p:nvPr>
        </p:nvSpPr>
        <p:spPr>
          <a:xfrm>
            <a:off x="1103195" y="2881223"/>
            <a:ext cx="3859212" cy="3148641"/>
          </a:xfrm>
        </p:spPr>
        <p:txBody>
          <a:bodyPr>
            <a:normAutofit/>
          </a:bodyPr>
          <a:lstStyle/>
          <a:p>
            <a:r>
              <a:rPr lang="en-GB" b="1" i="1" dirty="0">
                <a:solidFill>
                  <a:schemeClr val="bg1"/>
                </a:solidFill>
              </a:rPr>
              <a:t>Goal: Secure the environment and improve </a:t>
            </a:r>
            <a:r>
              <a:rPr lang="en-GB" b="1" i="1" dirty="0" err="1">
                <a:solidFill>
                  <a:schemeClr val="bg1"/>
                </a:solidFill>
              </a:rPr>
              <a:t>defenses</a:t>
            </a:r>
            <a:r>
              <a:rPr lang="en-GB" b="1" i="1" dirty="0">
                <a:solidFill>
                  <a:schemeClr val="bg1"/>
                </a:solidFill>
              </a:rPr>
              <a:t>.</a:t>
            </a:r>
          </a:p>
          <a:p>
            <a:r>
              <a:rPr lang="en-GB" b="1" i="1" dirty="0">
                <a:solidFill>
                  <a:schemeClr val="bg1"/>
                </a:solidFill>
              </a:rPr>
              <a:t>Key Actions:</a:t>
            </a:r>
          </a:p>
          <a:p>
            <a:pPr lvl="1"/>
            <a:r>
              <a:rPr lang="en-GB" sz="1400" b="1" i="1" dirty="0">
                <a:solidFill>
                  <a:schemeClr val="bg1"/>
                </a:solidFill>
              </a:rPr>
              <a:t>Conduct a root cause analysis to understand how the attack occurred.</a:t>
            </a:r>
          </a:p>
          <a:p>
            <a:pPr lvl="1"/>
            <a:r>
              <a:rPr lang="en-GB" sz="1400" b="1" i="1" dirty="0">
                <a:solidFill>
                  <a:schemeClr val="bg1"/>
                </a:solidFill>
              </a:rPr>
              <a:t>Update security policies, procedures, and playbooks to address gaps.</a:t>
            </a:r>
          </a:p>
          <a:p>
            <a:pPr lvl="1"/>
            <a:r>
              <a:rPr lang="en-GB" sz="1400" b="1" i="1" dirty="0">
                <a:solidFill>
                  <a:schemeClr val="bg1"/>
                </a:solidFill>
              </a:rPr>
              <a:t>Strengthen security controls (e.g., stronger passwords, multi-factor </a:t>
            </a:r>
            <a:r>
              <a:rPr lang="en-GB" sz="1400" b="1" i="1" dirty="0" err="1" smtClean="0">
                <a:solidFill>
                  <a:schemeClr val="bg1"/>
                </a:solidFill>
              </a:rPr>
              <a:t>authenticationa</a:t>
            </a:r>
            <a:endParaRPr lang="en-GB" sz="1400" b="1" i="1" dirty="0">
              <a:solidFill>
                <a:schemeClr val="bg1"/>
              </a:solidFill>
            </a:endParaRPr>
          </a:p>
          <a:p>
            <a:endParaRPr lang="en-GB" b="1" i="1" dirty="0">
              <a:solidFill>
                <a:schemeClr val="bg1"/>
              </a:solidFill>
            </a:endParaRPr>
          </a:p>
        </p:txBody>
      </p:sp>
    </p:spTree>
    <p:extLst>
      <p:ext uri="{BB962C8B-B14F-4D97-AF65-F5344CB8AC3E}">
        <p14:creationId xmlns:p14="http://schemas.microsoft.com/office/powerpoint/2010/main" val="4182767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8761" y="328606"/>
            <a:ext cx="9276899" cy="923330"/>
          </a:xfrm>
          <a:prstGeom prst="rect">
            <a:avLst/>
          </a:prstGeom>
        </p:spPr>
        <p:txBody>
          <a:bodyPr wrap="none">
            <a:spAutoFit/>
          </a:bodyPr>
          <a:lstStyle/>
          <a:p>
            <a:r>
              <a:rPr lang="en-GB" sz="5400" b="1" i="1" dirty="0" smtClean="0">
                <a:solidFill>
                  <a:schemeClr val="accent4">
                    <a:lumMod val="50000"/>
                  </a:schemeClr>
                </a:solidFill>
              </a:rPr>
              <a:t>1:Phishing </a:t>
            </a:r>
            <a:r>
              <a:rPr lang="en-GB" sz="5400" b="1" i="1" dirty="0">
                <a:solidFill>
                  <a:schemeClr val="accent4">
                    <a:lumMod val="50000"/>
                  </a:schemeClr>
                </a:solidFill>
              </a:rPr>
              <a:t>Attack Playbook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07" y="1346826"/>
            <a:ext cx="5645539" cy="51269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933" y="1700841"/>
            <a:ext cx="5194540" cy="4191000"/>
          </a:xfrm>
          <a:prstGeom prst="rect">
            <a:avLst/>
          </a:prstGeom>
        </p:spPr>
      </p:pic>
    </p:spTree>
    <p:extLst>
      <p:ext uri="{BB962C8B-B14F-4D97-AF65-F5344CB8AC3E}">
        <p14:creationId xmlns:p14="http://schemas.microsoft.com/office/powerpoint/2010/main" val="2776922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035" y="301340"/>
            <a:ext cx="8600536" cy="5755422"/>
          </a:xfrm>
          <a:prstGeom prst="rect">
            <a:avLst/>
          </a:prstGeom>
        </p:spPr>
        <p:txBody>
          <a:bodyPr wrap="square">
            <a:spAutoFit/>
          </a:bodyPr>
          <a:lstStyle/>
          <a:p>
            <a:pPr algn="ctr"/>
            <a:r>
              <a:rPr lang="en-GB" sz="2800" b="1" i="1" dirty="0" smtClean="0">
                <a:solidFill>
                  <a:schemeClr val="accent6">
                    <a:lumMod val="75000"/>
                  </a:schemeClr>
                </a:solidFill>
              </a:rPr>
              <a:t>Phase 1: </a:t>
            </a:r>
            <a:r>
              <a:rPr lang="en-GB" sz="2800" b="1" i="1" dirty="0">
                <a:solidFill>
                  <a:schemeClr val="accent6">
                    <a:lumMod val="75000"/>
                  </a:schemeClr>
                </a:solidFill>
              </a:rPr>
              <a:t>Preparation</a:t>
            </a:r>
          </a:p>
          <a:p>
            <a:pPr>
              <a:buFont typeface="Arial" panose="020B0604020202020204" pitchFamily="34" charset="0"/>
              <a:buChar char="•"/>
            </a:pPr>
            <a:r>
              <a:rPr lang="en-GB" sz="2000" b="1" i="1" dirty="0"/>
              <a:t>Objective: Ensure readiness to respond to phishing attacks quickly and efficiently.</a:t>
            </a:r>
          </a:p>
          <a:p>
            <a:pPr>
              <a:buFont typeface="Arial" panose="020B0604020202020204" pitchFamily="34" charset="0"/>
              <a:buChar char="•"/>
            </a:pPr>
            <a:r>
              <a:rPr lang="en-GB" sz="2000" b="1" i="1" dirty="0"/>
              <a:t>Key Actions:</a:t>
            </a:r>
          </a:p>
          <a:p>
            <a:pPr marL="742950" lvl="1" indent="-285750">
              <a:buFont typeface="Arial" panose="020B0604020202020204" pitchFamily="34" charset="0"/>
              <a:buChar char="•"/>
            </a:pPr>
            <a:r>
              <a:rPr lang="en-GB" sz="2000" b="1" i="1" dirty="0"/>
              <a:t>Incident Response Team (IRT):</a:t>
            </a:r>
          </a:p>
          <a:p>
            <a:pPr marL="1143000" lvl="2" indent="-228600">
              <a:buFont typeface="Arial" panose="020B0604020202020204" pitchFamily="34" charset="0"/>
              <a:buChar char="•"/>
            </a:pPr>
            <a:r>
              <a:rPr lang="en-GB" sz="2000" b="1" i="1" dirty="0"/>
              <a:t>Define roles for handling phishing incidents, such as security analysts, IT staff, and communications personnel.</a:t>
            </a:r>
          </a:p>
          <a:p>
            <a:pPr marL="742950" lvl="1" indent="-285750">
              <a:buFont typeface="Arial" panose="020B0604020202020204" pitchFamily="34" charset="0"/>
              <a:buChar char="•"/>
            </a:pPr>
            <a:r>
              <a:rPr lang="en-GB" sz="2000" b="1" i="1" dirty="0"/>
              <a:t>Security Tools Setup:</a:t>
            </a:r>
          </a:p>
          <a:p>
            <a:pPr marL="1143000" lvl="2" indent="-228600">
              <a:buFont typeface="Arial" panose="020B0604020202020204" pitchFamily="34" charset="0"/>
              <a:buChar char="•"/>
            </a:pPr>
            <a:r>
              <a:rPr lang="en-GB" sz="2000" b="1" i="1" dirty="0"/>
              <a:t>Deploy email filtering systems, anti-phishing tools, and configure SIEM to detect phishing indicators like suspicious email domains and attachments.</a:t>
            </a:r>
          </a:p>
          <a:p>
            <a:pPr marL="742950" lvl="1" indent="-285750">
              <a:buFont typeface="Arial" panose="020B0604020202020204" pitchFamily="34" charset="0"/>
              <a:buChar char="•"/>
            </a:pPr>
            <a:r>
              <a:rPr lang="en-GB" sz="2000" b="1" i="1" dirty="0"/>
              <a:t>Employee Training:</a:t>
            </a:r>
          </a:p>
          <a:p>
            <a:pPr marL="1143000" lvl="2" indent="-228600">
              <a:buFont typeface="Arial" panose="020B0604020202020204" pitchFamily="34" charset="0"/>
              <a:buChar char="•"/>
            </a:pPr>
            <a:r>
              <a:rPr lang="en-GB" sz="2000" b="1" i="1" dirty="0"/>
              <a:t>Regularly train employees on how to recognize phishing attempts (e.g., suspicious links, fake login pages).</a:t>
            </a:r>
          </a:p>
          <a:p>
            <a:pPr marL="742950" lvl="1" indent="-285750">
              <a:buFont typeface="Arial" panose="020B0604020202020204" pitchFamily="34" charset="0"/>
              <a:buChar char="•"/>
            </a:pPr>
            <a:r>
              <a:rPr lang="en-GB" sz="2000" b="1" i="1" dirty="0"/>
              <a:t>Incident Response Plan (IRP):</a:t>
            </a:r>
          </a:p>
          <a:p>
            <a:pPr marL="1143000" lvl="2" indent="-228600">
              <a:buFont typeface="Arial" panose="020B0604020202020204" pitchFamily="34" charset="0"/>
              <a:buChar char="•"/>
            </a:pPr>
            <a:r>
              <a:rPr lang="en-GB" sz="2000" b="1" i="1" dirty="0"/>
              <a:t>Create detailed response procedures for phishing attacks, including workflows for detecting, </a:t>
            </a:r>
            <a:r>
              <a:rPr lang="en-GB" sz="2000" b="1" i="1" dirty="0" err="1"/>
              <a:t>analyzing</a:t>
            </a:r>
            <a:r>
              <a:rPr lang="en-GB" sz="2000" b="1" i="1" dirty="0"/>
              <a:t>, and containing incidents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7572" y="1932678"/>
            <a:ext cx="3260784" cy="3924300"/>
          </a:xfrm>
          <a:prstGeom prst="rect">
            <a:avLst/>
          </a:prstGeom>
        </p:spPr>
      </p:pic>
    </p:spTree>
    <p:extLst>
      <p:ext uri="{BB962C8B-B14F-4D97-AF65-F5344CB8AC3E}">
        <p14:creationId xmlns:p14="http://schemas.microsoft.com/office/powerpoint/2010/main" val="2510307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19" y="839924"/>
            <a:ext cx="9178506" cy="5507104"/>
          </a:xfrm>
          <a:prstGeom prst="rect">
            <a:avLst/>
          </a:prstGeom>
        </p:spPr>
      </p:pic>
    </p:spTree>
    <p:extLst>
      <p:ext uri="{BB962C8B-B14F-4D97-AF65-F5344CB8AC3E}">
        <p14:creationId xmlns:p14="http://schemas.microsoft.com/office/powerpoint/2010/main" val="2611150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971472" cy="6124754"/>
          </a:xfrm>
          <a:prstGeom prst="rect">
            <a:avLst/>
          </a:prstGeom>
        </p:spPr>
        <p:txBody>
          <a:bodyPr wrap="square">
            <a:spAutoFit/>
          </a:bodyPr>
          <a:lstStyle/>
          <a:p>
            <a:pPr algn="ctr"/>
            <a:r>
              <a:rPr lang="en-GB" sz="3200" b="1" i="1" dirty="0">
                <a:solidFill>
                  <a:schemeClr val="accent5">
                    <a:lumMod val="75000"/>
                  </a:schemeClr>
                </a:solidFill>
              </a:rPr>
              <a:t>Phase 2: Detection &amp; Analysis</a:t>
            </a:r>
          </a:p>
          <a:p>
            <a:pPr>
              <a:buFont typeface="Arial" panose="020B0604020202020204" pitchFamily="34" charset="0"/>
              <a:buChar char="•"/>
            </a:pPr>
            <a:r>
              <a:rPr lang="en-GB" sz="2000" b="1" i="1" dirty="0"/>
              <a:t>Objective: Identify and assess the phishing attack, determining its scope and impact.</a:t>
            </a:r>
          </a:p>
          <a:p>
            <a:pPr>
              <a:buFont typeface="Arial" panose="020B0604020202020204" pitchFamily="34" charset="0"/>
              <a:buChar char="•"/>
            </a:pPr>
            <a:r>
              <a:rPr lang="en-GB" sz="2000" b="1" i="1" dirty="0"/>
              <a:t>Key Actions:</a:t>
            </a:r>
          </a:p>
          <a:p>
            <a:pPr marL="742950" lvl="1" indent="-285750">
              <a:buFont typeface="Arial" panose="020B0604020202020204" pitchFamily="34" charset="0"/>
              <a:buChar char="•"/>
            </a:pPr>
            <a:r>
              <a:rPr lang="en-GB" sz="2000" b="1" i="1" dirty="0"/>
              <a:t>Detection:</a:t>
            </a:r>
          </a:p>
          <a:p>
            <a:pPr marL="1143000" lvl="2" indent="-228600">
              <a:buFont typeface="Arial" panose="020B0604020202020204" pitchFamily="34" charset="0"/>
              <a:buChar char="•"/>
            </a:pPr>
            <a:r>
              <a:rPr lang="en-GB" sz="2000" b="1" i="1" dirty="0"/>
              <a:t>Use SIEM to monitor email traffic for anomalies (e.g., large numbers of emails from unknown domains, unusual attachment types).</a:t>
            </a:r>
          </a:p>
          <a:p>
            <a:pPr marL="1143000" lvl="2" indent="-228600">
              <a:buFont typeface="Arial" panose="020B0604020202020204" pitchFamily="34" charset="0"/>
              <a:buChar char="•"/>
            </a:pPr>
            <a:r>
              <a:rPr lang="en-GB" sz="2000" b="1" i="1" dirty="0"/>
              <a:t>Investigate Indicators of Compromise (</a:t>
            </a:r>
            <a:r>
              <a:rPr lang="en-GB" sz="2000" b="1" i="1" dirty="0" err="1"/>
              <a:t>IoCs</a:t>
            </a:r>
            <a:r>
              <a:rPr lang="en-GB" sz="2000" b="1" i="1" dirty="0"/>
              <a:t>) such as suspicious email headers, phishing URLs, or attachments.</a:t>
            </a:r>
          </a:p>
          <a:p>
            <a:pPr marL="1143000" lvl="2" indent="-228600">
              <a:buFont typeface="Arial" panose="020B0604020202020204" pitchFamily="34" charset="0"/>
              <a:buChar char="•"/>
            </a:pPr>
            <a:r>
              <a:rPr lang="en-GB" sz="2000" b="1" i="1" dirty="0" err="1"/>
              <a:t>Analyze</a:t>
            </a:r>
            <a:r>
              <a:rPr lang="en-GB" sz="2000" b="1" i="1" dirty="0"/>
              <a:t> user reports of suspicious emails and check for malicious links or attachments.</a:t>
            </a:r>
          </a:p>
          <a:p>
            <a:pPr marL="742950" lvl="1" indent="-285750">
              <a:buFont typeface="Arial" panose="020B0604020202020204" pitchFamily="34" charset="0"/>
              <a:buChar char="•"/>
            </a:pPr>
            <a:r>
              <a:rPr lang="en-GB" sz="2000" b="1" i="1" dirty="0"/>
              <a:t>Analysis:</a:t>
            </a:r>
          </a:p>
          <a:p>
            <a:pPr marL="1143000" lvl="2" indent="-228600">
              <a:buFont typeface="Arial" panose="020B0604020202020204" pitchFamily="34" charset="0"/>
              <a:buChar char="•"/>
            </a:pPr>
            <a:r>
              <a:rPr lang="en-GB" sz="2000" b="1" i="1" dirty="0"/>
              <a:t>Determine the scope of the phishing campaign: who received the email, who clicked on the links, and who entered credentials.</a:t>
            </a:r>
          </a:p>
          <a:p>
            <a:pPr marL="1143000" lvl="2" indent="-228600">
              <a:buFont typeface="Arial" panose="020B0604020202020204" pitchFamily="34" charset="0"/>
              <a:buChar char="•"/>
            </a:pPr>
            <a:r>
              <a:rPr lang="en-GB" sz="2000" b="1" i="1" dirty="0"/>
              <a:t>Gather logs from email servers and affected systems using SIEM for deeper analysis (e.g., login attempts from suspicious locations).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3501" y="1293960"/>
            <a:ext cx="3686355" cy="2786333"/>
          </a:xfrm>
          <a:prstGeom prst="rect">
            <a:avLst/>
          </a:prstGeom>
        </p:spPr>
      </p:pic>
    </p:spTree>
    <p:extLst>
      <p:ext uri="{BB962C8B-B14F-4D97-AF65-F5344CB8AC3E}">
        <p14:creationId xmlns:p14="http://schemas.microsoft.com/office/powerpoint/2010/main" val="3258999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19" y="1452929"/>
            <a:ext cx="10058400" cy="5119762"/>
          </a:xfrm>
          <a:prstGeom prst="rect">
            <a:avLst/>
          </a:prstGeom>
        </p:spPr>
      </p:pic>
    </p:spTree>
    <p:extLst>
      <p:ext uri="{BB962C8B-B14F-4D97-AF65-F5344CB8AC3E}">
        <p14:creationId xmlns:p14="http://schemas.microsoft.com/office/powerpoint/2010/main" val="2905096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539" y="319176"/>
            <a:ext cx="9885871" cy="6340415"/>
          </a:xfrm>
          <a:prstGeom prst="rect">
            <a:avLst/>
          </a:prstGeom>
        </p:spPr>
        <p:txBody>
          <a:bodyPr wrap="square">
            <a:spAutoFit/>
          </a:bodyPr>
          <a:lstStyle/>
          <a:p>
            <a:pPr algn="ctr"/>
            <a:r>
              <a:rPr lang="en-GB" sz="2800" b="1" i="1" dirty="0">
                <a:solidFill>
                  <a:schemeClr val="accent4">
                    <a:lumMod val="50000"/>
                  </a:schemeClr>
                </a:solidFill>
              </a:rPr>
              <a:t>Phase 3: Containment, Eradication &amp; Recovery</a:t>
            </a:r>
          </a:p>
          <a:p>
            <a:pPr>
              <a:buFont typeface="Arial" panose="020B0604020202020204" pitchFamily="34" charset="0"/>
              <a:buChar char="•"/>
            </a:pPr>
            <a:r>
              <a:rPr lang="en-GB" b="1" i="1" dirty="0"/>
              <a:t>Objective: Stop the phishing attack, remove the threat, and restore affected systems.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Containment:</a:t>
            </a:r>
          </a:p>
          <a:p>
            <a:pPr marL="1143000" lvl="2" indent="-228600">
              <a:buFont typeface="Arial" panose="020B0604020202020204" pitchFamily="34" charset="0"/>
              <a:buChar char="•"/>
            </a:pPr>
            <a:r>
              <a:rPr lang="en-GB" b="1" i="1" dirty="0"/>
              <a:t>Lock compromised accounts: Immediately lock and reset passwords for any users who clicked on phishing links or provided credentials.</a:t>
            </a:r>
          </a:p>
          <a:p>
            <a:pPr marL="1143000" lvl="2" indent="-228600">
              <a:buFont typeface="Arial" panose="020B0604020202020204" pitchFamily="34" charset="0"/>
              <a:buChar char="•"/>
            </a:pPr>
            <a:r>
              <a:rPr lang="en-GB" b="1" i="1" dirty="0"/>
              <a:t>Block malicious domains: Update email filters and block the phishing domain or URL in firewalls and web proxies.</a:t>
            </a:r>
          </a:p>
          <a:p>
            <a:pPr marL="1143000" lvl="2" indent="-228600">
              <a:buFont typeface="Arial" panose="020B0604020202020204" pitchFamily="34" charset="0"/>
              <a:buChar char="•"/>
            </a:pPr>
            <a:r>
              <a:rPr lang="en-GB" b="1" i="1" dirty="0"/>
              <a:t>Quarantine affected emails: Use email server tools to remove phishing emails from users’ inboxes.</a:t>
            </a:r>
          </a:p>
          <a:p>
            <a:pPr marL="742950" lvl="1" indent="-285750">
              <a:buFont typeface="Arial" panose="020B0604020202020204" pitchFamily="34" charset="0"/>
              <a:buChar char="•"/>
            </a:pPr>
            <a:r>
              <a:rPr lang="en-GB" b="1" i="1" dirty="0"/>
              <a:t>Eradication:</a:t>
            </a:r>
          </a:p>
          <a:p>
            <a:pPr marL="1143000" lvl="2" indent="-228600">
              <a:buFont typeface="Arial" panose="020B0604020202020204" pitchFamily="34" charset="0"/>
              <a:buChar char="•"/>
            </a:pPr>
            <a:r>
              <a:rPr lang="en-GB" b="1" i="1" dirty="0"/>
              <a:t>Ensure that any malware delivered via attachments is removed from affected systems.</a:t>
            </a:r>
          </a:p>
          <a:p>
            <a:pPr marL="1143000" lvl="2" indent="-228600">
              <a:buFont typeface="Arial" panose="020B0604020202020204" pitchFamily="34" charset="0"/>
              <a:buChar char="•"/>
            </a:pPr>
            <a:r>
              <a:rPr lang="en-GB" b="1" i="1" dirty="0"/>
              <a:t>Review affected accounts for any unauthorized access or changes, and verify that there are no residual threats.</a:t>
            </a:r>
          </a:p>
          <a:p>
            <a:pPr marL="742950" lvl="1" indent="-285750">
              <a:buFont typeface="Arial" panose="020B0604020202020204" pitchFamily="34" charset="0"/>
              <a:buChar char="•"/>
            </a:pPr>
            <a:r>
              <a:rPr lang="en-GB" b="1" i="1" dirty="0"/>
              <a:t>Recovery:</a:t>
            </a:r>
          </a:p>
          <a:p>
            <a:pPr marL="1143000" lvl="2" indent="-228600">
              <a:buFont typeface="Arial" panose="020B0604020202020204" pitchFamily="34" charset="0"/>
              <a:buChar char="•"/>
            </a:pPr>
            <a:r>
              <a:rPr lang="en-GB" b="1" i="1" dirty="0"/>
              <a:t>Restore access to locked accounts with stronger passwords and enable multi-factor authentication (MFA).</a:t>
            </a:r>
          </a:p>
          <a:p>
            <a:pPr marL="1143000" lvl="2" indent="-228600">
              <a:buFont typeface="Arial" panose="020B0604020202020204" pitchFamily="34" charset="0"/>
              <a:buChar char="•"/>
            </a:pPr>
            <a:r>
              <a:rPr lang="en-GB" b="1" i="1" dirty="0"/>
              <a:t>Monitor for any follow-up phishing attempts targeting the same users or systems.</a:t>
            </a:r>
          </a:p>
          <a:p>
            <a:pPr marL="1143000" lvl="2" indent="-228600">
              <a:buFont typeface="Arial" panose="020B0604020202020204" pitchFamily="34" charset="0"/>
              <a:buChar char="•"/>
            </a:pPr>
            <a:r>
              <a:rPr lang="en-GB" b="1" i="1" dirty="0"/>
              <a:t>Validate the integrity of systems involved to ensure that no further compromise occurred.</a:t>
            </a:r>
          </a:p>
        </p:txBody>
      </p:sp>
    </p:spTree>
    <p:extLst>
      <p:ext uri="{BB962C8B-B14F-4D97-AF65-F5344CB8AC3E}">
        <p14:creationId xmlns:p14="http://schemas.microsoft.com/office/powerpoint/2010/main" val="2589859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95" y="1201225"/>
            <a:ext cx="10058400" cy="5656775"/>
          </a:xfrm>
          <a:prstGeom prst="rect">
            <a:avLst/>
          </a:prstGeom>
        </p:spPr>
      </p:pic>
    </p:spTree>
    <p:extLst>
      <p:ext uri="{BB962C8B-B14F-4D97-AF65-F5344CB8AC3E}">
        <p14:creationId xmlns:p14="http://schemas.microsoft.com/office/powerpoint/2010/main" val="3248949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9343" y="637293"/>
            <a:ext cx="8850702" cy="5786199"/>
          </a:xfrm>
          <a:prstGeom prst="rect">
            <a:avLst/>
          </a:prstGeom>
        </p:spPr>
        <p:txBody>
          <a:bodyPr wrap="square">
            <a:spAutoFit/>
          </a:bodyPr>
          <a:lstStyle/>
          <a:p>
            <a:pPr algn="ctr"/>
            <a:r>
              <a:rPr lang="en-GB" sz="3200" b="1" i="1" dirty="0" smtClean="0">
                <a:solidFill>
                  <a:schemeClr val="accent4">
                    <a:lumMod val="60000"/>
                    <a:lumOff val="40000"/>
                  </a:schemeClr>
                </a:solidFill>
              </a:rPr>
              <a:t>Phase 4: Post-Incident Activities</a:t>
            </a:r>
          </a:p>
          <a:p>
            <a:pPr algn="ctr"/>
            <a:endParaRPr lang="en-GB" sz="3200" b="1" i="1" dirty="0">
              <a:solidFill>
                <a:schemeClr val="accent4">
                  <a:lumMod val="60000"/>
                  <a:lumOff val="40000"/>
                </a:schemeClr>
              </a:solidFill>
            </a:endParaRPr>
          </a:p>
          <a:p>
            <a:pPr>
              <a:buFont typeface="Arial" panose="020B0604020202020204" pitchFamily="34" charset="0"/>
              <a:buChar char="•"/>
            </a:pPr>
            <a:r>
              <a:rPr lang="en-GB" b="1" i="1" dirty="0"/>
              <a:t>Objective: Strengthen the organization's </a:t>
            </a:r>
            <a:r>
              <a:rPr lang="en-GB" b="1" i="1" dirty="0" err="1"/>
              <a:t>defenses</a:t>
            </a:r>
            <a:r>
              <a:rPr lang="en-GB" b="1" i="1" dirty="0"/>
              <a:t> and prevent future phishing attacks.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Root Cause Analysis:</a:t>
            </a:r>
          </a:p>
          <a:p>
            <a:pPr marL="1143000" lvl="2" indent="-228600">
              <a:buFont typeface="Arial" panose="020B0604020202020204" pitchFamily="34" charset="0"/>
              <a:buChar char="•"/>
            </a:pPr>
            <a:r>
              <a:rPr lang="en-GB" b="1" i="1" dirty="0" err="1"/>
              <a:t>Analyze</a:t>
            </a:r>
            <a:r>
              <a:rPr lang="en-GB" b="1" i="1" dirty="0"/>
              <a:t> how the phishing emails bypassed email filtering and how many users were affected.</a:t>
            </a:r>
          </a:p>
          <a:p>
            <a:pPr marL="1143000" lvl="2" indent="-228600">
              <a:buFont typeface="Arial" panose="020B0604020202020204" pitchFamily="34" charset="0"/>
              <a:buChar char="•"/>
            </a:pPr>
            <a:r>
              <a:rPr lang="en-GB" b="1" i="1" dirty="0"/>
              <a:t>Identify any gaps in employee training or security tools that contributed to the </a:t>
            </a:r>
            <a:r>
              <a:rPr lang="en-GB" b="1" i="1" dirty="0" smtClean="0"/>
              <a:t>incident</a:t>
            </a:r>
            <a:r>
              <a:rPr lang="en-GB" b="1" i="1" dirty="0"/>
              <a:t>.</a:t>
            </a:r>
          </a:p>
          <a:p>
            <a:pPr marL="742950" lvl="1" indent="-285750">
              <a:buFont typeface="Arial" panose="020B0604020202020204" pitchFamily="34" charset="0"/>
              <a:buChar char="•"/>
            </a:pPr>
            <a:r>
              <a:rPr lang="en-GB" b="1" i="1" dirty="0"/>
              <a:t>Strengthen Security:</a:t>
            </a:r>
          </a:p>
          <a:p>
            <a:pPr marL="1143000" lvl="2" indent="-228600">
              <a:buFont typeface="Arial" panose="020B0604020202020204" pitchFamily="34" charset="0"/>
              <a:buChar char="•"/>
            </a:pPr>
            <a:r>
              <a:rPr lang="en-GB" b="1" i="1" dirty="0"/>
              <a:t>Update email filters and improve detection rules within the SIEM to catch similar phishing attempts in the future.</a:t>
            </a:r>
          </a:p>
          <a:p>
            <a:pPr marL="1143000" lvl="2" indent="-228600">
              <a:buFont typeface="Arial" panose="020B0604020202020204" pitchFamily="34" charset="0"/>
              <a:buChar char="•"/>
            </a:pPr>
            <a:r>
              <a:rPr lang="en-GB" b="1" i="1" dirty="0"/>
              <a:t>Ensure all employees are using MFA and require strong password policies.</a:t>
            </a:r>
          </a:p>
          <a:p>
            <a:pPr marL="1143000" lvl="2" indent="-228600">
              <a:buFont typeface="Arial" panose="020B0604020202020204" pitchFamily="34" charset="0"/>
              <a:buChar char="•"/>
            </a:pPr>
            <a:r>
              <a:rPr lang="en-GB" b="1" i="1" dirty="0"/>
              <a:t>Implement additional security awareness training for employees.</a:t>
            </a:r>
          </a:p>
          <a:p>
            <a:pPr marL="742950" lvl="1" indent="-285750">
              <a:buFont typeface="Arial" panose="020B0604020202020204" pitchFamily="34" charset="0"/>
              <a:buChar char="•"/>
            </a:pPr>
            <a:r>
              <a:rPr lang="en-GB" b="1" i="1" dirty="0"/>
              <a:t>Incident Reporting:</a:t>
            </a:r>
          </a:p>
          <a:p>
            <a:pPr marL="1143000" lvl="2" indent="-228600">
              <a:buFont typeface="Arial" panose="020B0604020202020204" pitchFamily="34" charset="0"/>
              <a:buChar char="•"/>
            </a:pPr>
            <a:r>
              <a:rPr lang="en-GB" b="1" i="1" dirty="0"/>
              <a:t>Document the incident, the response, and lessons learned. Share this report with key stakeholders and management.</a:t>
            </a:r>
          </a:p>
        </p:txBody>
      </p:sp>
    </p:spTree>
    <p:extLst>
      <p:ext uri="{BB962C8B-B14F-4D97-AF65-F5344CB8AC3E}">
        <p14:creationId xmlns:p14="http://schemas.microsoft.com/office/powerpoint/2010/main" val="406533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2694" y="335846"/>
            <a:ext cx="8195095" cy="6432530"/>
          </a:xfrm>
          <a:prstGeom prst="rect">
            <a:avLst/>
          </a:prstGeom>
        </p:spPr>
        <p:txBody>
          <a:bodyPr wrap="square">
            <a:spAutoFit/>
          </a:bodyPr>
          <a:lstStyle/>
          <a:p>
            <a:pPr algn="ctr"/>
            <a:r>
              <a:rPr lang="en-GB" sz="3200" b="1" dirty="0">
                <a:solidFill>
                  <a:schemeClr val="bg1">
                    <a:lumMod val="50000"/>
                  </a:schemeClr>
                </a:solidFill>
              </a:rPr>
              <a:t>Phase 5: Lessons Learned</a:t>
            </a:r>
          </a:p>
          <a:p>
            <a:pPr>
              <a:buFont typeface="Arial" panose="020B0604020202020204" pitchFamily="34" charset="0"/>
              <a:buChar char="•"/>
            </a:pPr>
            <a:r>
              <a:rPr lang="en-GB" sz="2000" b="1" dirty="0"/>
              <a:t>Objective</a:t>
            </a:r>
            <a:r>
              <a:rPr lang="en-GB" sz="2000" dirty="0"/>
              <a:t>: Use the incident to improve future responses and phishing prevention.</a:t>
            </a:r>
          </a:p>
          <a:p>
            <a:pPr>
              <a:buFont typeface="Arial" panose="020B0604020202020204" pitchFamily="34" charset="0"/>
              <a:buChar char="•"/>
            </a:pPr>
            <a:r>
              <a:rPr lang="en-GB" sz="2000" b="1" dirty="0"/>
              <a:t>Key Actions</a:t>
            </a:r>
            <a:r>
              <a:rPr lang="en-GB" sz="2000" dirty="0"/>
              <a:t>:</a:t>
            </a:r>
          </a:p>
          <a:p>
            <a:pPr marL="742950" lvl="1" indent="-285750">
              <a:buFont typeface="Arial" panose="020B0604020202020204" pitchFamily="34" charset="0"/>
              <a:buChar char="•"/>
            </a:pPr>
            <a:r>
              <a:rPr lang="en-GB" sz="2000" b="1" dirty="0"/>
              <a:t>Post-Incident Review</a:t>
            </a:r>
            <a:r>
              <a:rPr lang="en-GB" sz="2000" dirty="0"/>
              <a:t>:</a:t>
            </a:r>
          </a:p>
          <a:p>
            <a:pPr marL="1143000" lvl="2" indent="-228600">
              <a:buFont typeface="Arial" panose="020B0604020202020204" pitchFamily="34" charset="0"/>
              <a:buChar char="•"/>
            </a:pPr>
            <a:r>
              <a:rPr lang="en-GB" sz="2000" dirty="0"/>
              <a:t>Conduct a review meeting with the Incident Response Team to evaluate the effectiveness of the response and identify areas for improvement.</a:t>
            </a:r>
          </a:p>
          <a:p>
            <a:pPr marL="1143000" lvl="2" indent="-228600">
              <a:buFont typeface="Arial" panose="020B0604020202020204" pitchFamily="34" charset="0"/>
              <a:buChar char="•"/>
            </a:pPr>
            <a:r>
              <a:rPr lang="en-GB" sz="2000" dirty="0"/>
              <a:t>Update the </a:t>
            </a:r>
            <a:r>
              <a:rPr lang="en-GB" sz="2000" b="1" dirty="0"/>
              <a:t>Phishing Playbook</a:t>
            </a:r>
            <a:r>
              <a:rPr lang="en-GB" sz="2000" dirty="0"/>
              <a:t> with new insights, including </a:t>
            </a:r>
            <a:r>
              <a:rPr lang="en-GB" sz="2000" dirty="0" err="1"/>
              <a:t>IoCs</a:t>
            </a:r>
            <a:r>
              <a:rPr lang="en-GB" sz="2000" dirty="0"/>
              <a:t> and response steps that proved effective.</a:t>
            </a:r>
          </a:p>
          <a:p>
            <a:pPr marL="742950" lvl="1" indent="-285750">
              <a:buFont typeface="Arial" panose="020B0604020202020204" pitchFamily="34" charset="0"/>
              <a:buChar char="•"/>
            </a:pPr>
            <a:r>
              <a:rPr lang="en-GB" sz="2000" b="1" dirty="0"/>
              <a:t>Improve Employee Training</a:t>
            </a:r>
            <a:r>
              <a:rPr lang="en-GB" sz="2000" dirty="0"/>
              <a:t>:</a:t>
            </a:r>
          </a:p>
          <a:p>
            <a:pPr marL="1143000" lvl="2" indent="-228600">
              <a:buFont typeface="Arial" panose="020B0604020202020204" pitchFamily="34" charset="0"/>
              <a:buChar char="•"/>
            </a:pPr>
            <a:r>
              <a:rPr lang="en-GB" sz="2000" dirty="0"/>
              <a:t>Modify phishing awareness programs to address specific phishing tactics used in the attack.</a:t>
            </a:r>
          </a:p>
          <a:p>
            <a:pPr marL="742950" lvl="1" indent="-285750">
              <a:buFont typeface="Arial" panose="020B0604020202020204" pitchFamily="34" charset="0"/>
              <a:buChar char="•"/>
            </a:pPr>
            <a:r>
              <a:rPr lang="en-GB" sz="2000" b="1" dirty="0"/>
              <a:t>Refine Tools</a:t>
            </a:r>
            <a:r>
              <a:rPr lang="en-GB" sz="2000" dirty="0"/>
              <a:t>:</a:t>
            </a:r>
          </a:p>
          <a:p>
            <a:pPr marL="1143000" lvl="2" indent="-228600">
              <a:buFont typeface="Arial" panose="020B0604020202020204" pitchFamily="34" charset="0"/>
              <a:buChar char="•"/>
            </a:pPr>
            <a:r>
              <a:rPr lang="en-GB" sz="2000" dirty="0"/>
              <a:t>Update SIEM rules and alerts based on the phishing attack characteristics to ensure faster detection next time.</a:t>
            </a:r>
          </a:p>
          <a:p>
            <a:pPr marL="1143000" lvl="2" indent="-228600">
              <a:buFont typeface="Arial" panose="020B0604020202020204" pitchFamily="34" charset="0"/>
              <a:buChar char="•"/>
            </a:pPr>
            <a:r>
              <a:rPr lang="en-GB" sz="2000" dirty="0"/>
              <a:t>Enhance the email filtering system to block future attacks more effectively.</a:t>
            </a:r>
          </a:p>
        </p:txBody>
      </p:sp>
    </p:spTree>
    <p:extLst>
      <p:ext uri="{BB962C8B-B14F-4D97-AF65-F5344CB8AC3E}">
        <p14:creationId xmlns:p14="http://schemas.microsoft.com/office/powerpoint/2010/main" val="3598790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i="1" dirty="0">
                <a:solidFill>
                  <a:schemeClr val="bg1">
                    <a:lumMod val="85000"/>
                  </a:schemeClr>
                </a:solidFill>
              </a:rPr>
              <a:t>Attack Types Covered by the Project</a:t>
            </a:r>
          </a:p>
        </p:txBody>
      </p:sp>
      <p:sp>
        <p:nvSpPr>
          <p:cNvPr id="3" name="Content Placeholder 2"/>
          <p:cNvSpPr>
            <a:spLocks noGrp="1"/>
          </p:cNvSpPr>
          <p:nvPr>
            <p:ph idx="1"/>
          </p:nvPr>
        </p:nvSpPr>
        <p:spPr/>
        <p:txBody>
          <a:bodyPr/>
          <a:lstStyle/>
          <a:p>
            <a:r>
              <a:rPr lang="en-GB" b="1" dirty="0"/>
              <a:t>1. Phishing Attacks</a:t>
            </a:r>
          </a:p>
          <a:p>
            <a:r>
              <a:rPr lang="en-GB" b="1" dirty="0"/>
              <a:t>Description</a:t>
            </a:r>
            <a:r>
              <a:rPr lang="en-GB" dirty="0"/>
              <a:t>: A social engineering attack where the attacker tricks the victim into revealing sensitive information, like passwords or credit card details, through emails or text messages that appear to be from legitimate sources.</a:t>
            </a:r>
          </a:p>
          <a:p>
            <a:r>
              <a:rPr lang="en-GB" b="1" dirty="0"/>
              <a:t>Goal</a:t>
            </a:r>
            <a:r>
              <a:rPr lang="en-GB" dirty="0"/>
              <a:t>: Steal user credentials or sensitive data.</a:t>
            </a:r>
          </a:p>
          <a:p>
            <a:r>
              <a:rPr lang="en-GB" b="1" dirty="0"/>
              <a:t>Attack Method</a:t>
            </a:r>
            <a:r>
              <a:rPr lang="en-GB" dirty="0"/>
              <a:t>: Sending fraudulent messages with malicious links or attachments, designed to prompt users to enter their information.</a:t>
            </a:r>
          </a:p>
          <a:p>
            <a:r>
              <a:rPr lang="en-GB" b="1" dirty="0"/>
              <a:t>Response</a:t>
            </a:r>
            <a:r>
              <a:rPr lang="en-GB" dirty="0"/>
              <a:t>: Identify and block malicious emails, educate users to avoid suspicious links or providing personal information.</a:t>
            </a:r>
          </a:p>
          <a:p>
            <a:endParaRPr lang="en-GB" dirty="0"/>
          </a:p>
        </p:txBody>
      </p:sp>
    </p:spTree>
    <p:extLst>
      <p:ext uri="{BB962C8B-B14F-4D97-AF65-F5344CB8AC3E}">
        <p14:creationId xmlns:p14="http://schemas.microsoft.com/office/powerpoint/2010/main" val="983424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8000" b="1" i="1" dirty="0">
                <a:solidFill>
                  <a:schemeClr val="bg1">
                    <a:lumMod val="50000"/>
                  </a:schemeClr>
                </a:solidFill>
              </a:rPr>
              <a:t>Conclusion</a:t>
            </a:r>
          </a:p>
        </p:txBody>
      </p:sp>
      <p:sp>
        <p:nvSpPr>
          <p:cNvPr id="3" name="Text Placeholder 2"/>
          <p:cNvSpPr>
            <a:spLocks noGrp="1"/>
          </p:cNvSpPr>
          <p:nvPr>
            <p:ph type="body" sz="half" idx="2"/>
          </p:nvPr>
        </p:nvSpPr>
        <p:spPr>
          <a:xfrm>
            <a:off x="405442" y="3364302"/>
            <a:ext cx="9808233" cy="3252158"/>
          </a:xfrm>
        </p:spPr>
        <p:txBody>
          <a:bodyPr>
            <a:normAutofit/>
          </a:bodyPr>
          <a:lstStyle/>
          <a:p>
            <a:r>
              <a:rPr lang="en-GB" b="1" i="1" dirty="0"/>
              <a:t>This Phishing Attack Playbook offers a structured approach to preparing for, detecting, containing, and recovering from phishing attacks. Each phase ensures a comprehensive response that minimizes damage and strengthens the organization’s overall security posture. By continually refining detection methods, such as through SIEM alerts and updated email filters, and educating employees on phishing tactics, the organization can respond to phishing threats swiftly and reduce the likelihood of future incidents.</a:t>
            </a:r>
          </a:p>
          <a:p>
            <a:r>
              <a:rPr lang="en-GB" b="1" i="1" dirty="0"/>
              <a:t>Through post-incident analysis and lessons learned, the organization gains valuable insights that improve both technical </a:t>
            </a:r>
            <a:r>
              <a:rPr lang="en-GB" b="1" i="1" dirty="0" err="1"/>
              <a:t>defenses</a:t>
            </a:r>
            <a:r>
              <a:rPr lang="en-GB" b="1" i="1" dirty="0"/>
              <a:t> and employee awareness, ensuring a robust </a:t>
            </a:r>
            <a:r>
              <a:rPr lang="en-GB" b="1" i="1" dirty="0" err="1"/>
              <a:t>defense</a:t>
            </a:r>
            <a:r>
              <a:rPr lang="en-GB" b="1" i="1" dirty="0"/>
              <a:t> against phishing attacks.</a:t>
            </a:r>
          </a:p>
          <a:p>
            <a:endParaRPr lang="en-GB" b="1" i="1" dirty="0"/>
          </a:p>
        </p:txBody>
      </p:sp>
    </p:spTree>
    <p:extLst>
      <p:ext uri="{BB962C8B-B14F-4D97-AF65-F5344CB8AC3E}">
        <p14:creationId xmlns:p14="http://schemas.microsoft.com/office/powerpoint/2010/main" val="3374267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5052" y="768554"/>
            <a:ext cx="7192995" cy="830997"/>
          </a:xfrm>
          <a:prstGeom prst="rect">
            <a:avLst/>
          </a:prstGeom>
        </p:spPr>
        <p:txBody>
          <a:bodyPr wrap="none">
            <a:spAutoFit/>
          </a:bodyPr>
          <a:lstStyle/>
          <a:p>
            <a:pPr algn="ctr"/>
            <a:r>
              <a:rPr lang="en-GB" sz="4800" b="1" i="1" dirty="0" smtClean="0">
                <a:solidFill>
                  <a:schemeClr val="accent2">
                    <a:lumMod val="50000"/>
                  </a:schemeClr>
                </a:solidFill>
              </a:rPr>
              <a:t>2:Web </a:t>
            </a:r>
            <a:r>
              <a:rPr lang="en-GB" sz="4800" b="1" i="1" dirty="0">
                <a:solidFill>
                  <a:schemeClr val="accent2">
                    <a:lumMod val="50000"/>
                  </a:schemeClr>
                </a:solidFill>
              </a:rPr>
              <a:t>Attack Playbook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993" y="2167411"/>
            <a:ext cx="10058400" cy="3903520"/>
          </a:xfrm>
          <a:prstGeom prst="rect">
            <a:avLst/>
          </a:prstGeom>
        </p:spPr>
      </p:pic>
    </p:spTree>
    <p:extLst>
      <p:ext uri="{BB962C8B-B14F-4D97-AF65-F5344CB8AC3E}">
        <p14:creationId xmlns:p14="http://schemas.microsoft.com/office/powerpoint/2010/main" val="1579926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540" y="76577"/>
            <a:ext cx="7850037" cy="5847755"/>
          </a:xfrm>
          <a:prstGeom prst="rect">
            <a:avLst/>
          </a:prstGeom>
        </p:spPr>
        <p:txBody>
          <a:bodyPr wrap="square">
            <a:spAutoFit/>
          </a:bodyPr>
          <a:lstStyle/>
          <a:p>
            <a:pPr algn="ctr"/>
            <a:r>
              <a:rPr lang="en-GB" sz="3200" b="1" i="1" dirty="0" smtClean="0">
                <a:solidFill>
                  <a:schemeClr val="accent1"/>
                </a:solidFill>
              </a:rPr>
              <a:t>Phase 1: Preparation</a:t>
            </a:r>
          </a:p>
          <a:p>
            <a:pPr>
              <a:buFont typeface="Arial" panose="020B0604020202020204" pitchFamily="34" charset="0"/>
              <a:buChar char="•"/>
            </a:pPr>
            <a:r>
              <a:rPr lang="en-GB" b="1" i="1" dirty="0" smtClean="0"/>
              <a:t>Objective: Ensure readiness to detect, contain, and respond to web attacks effectively.</a:t>
            </a:r>
          </a:p>
          <a:p>
            <a:pPr>
              <a:buFont typeface="Arial" panose="020B0604020202020204" pitchFamily="34" charset="0"/>
              <a:buChar char="•"/>
            </a:pPr>
            <a:r>
              <a:rPr lang="en-GB" b="1" i="1" dirty="0" smtClean="0"/>
              <a:t>Key </a:t>
            </a:r>
            <a:r>
              <a:rPr lang="en-GB" b="1" i="1" dirty="0"/>
              <a:t>Actions:</a:t>
            </a:r>
          </a:p>
          <a:p>
            <a:pPr marL="742950" lvl="1" indent="-285750">
              <a:buFont typeface="Arial" panose="020B0604020202020204" pitchFamily="34" charset="0"/>
              <a:buChar char="•"/>
            </a:pPr>
            <a:r>
              <a:rPr lang="en-GB" b="1" i="1" dirty="0"/>
              <a:t>Incident Response Team (IRT): Assign roles for handling web-based incidents (e.g., web developers, security analysts, IT staff).</a:t>
            </a:r>
          </a:p>
          <a:p>
            <a:pPr marL="742950" lvl="1" indent="-285750">
              <a:buFont typeface="Arial" panose="020B0604020202020204" pitchFamily="34" charset="0"/>
              <a:buChar char="•"/>
            </a:pPr>
            <a:r>
              <a:rPr lang="en-GB" b="1" i="1" dirty="0"/>
              <a:t>Security Tools Setup:</a:t>
            </a:r>
          </a:p>
          <a:p>
            <a:pPr marL="1143000" lvl="2" indent="-228600">
              <a:buFont typeface="Arial" panose="020B0604020202020204" pitchFamily="34" charset="0"/>
              <a:buChar char="•"/>
            </a:pPr>
            <a:r>
              <a:rPr lang="en-GB" b="1" i="1" dirty="0"/>
              <a:t>Use a Web Application Firewall (WAF) to block malicious traffic.</a:t>
            </a:r>
          </a:p>
          <a:p>
            <a:pPr marL="1143000" lvl="2" indent="-228600">
              <a:buFont typeface="Arial" panose="020B0604020202020204" pitchFamily="34" charset="0"/>
              <a:buChar char="•"/>
            </a:pPr>
            <a:r>
              <a:rPr lang="en-GB" b="1" i="1" dirty="0"/>
              <a:t>Configure SIEM to monitor for suspicious web activity such as abnormal HTTP requests or database queries.</a:t>
            </a:r>
          </a:p>
          <a:p>
            <a:pPr marL="1143000" lvl="2" indent="-228600">
              <a:buFont typeface="Arial" panose="020B0604020202020204" pitchFamily="34" charset="0"/>
              <a:buChar char="•"/>
            </a:pPr>
            <a:r>
              <a:rPr lang="en-GB" b="1" i="1" dirty="0"/>
              <a:t>Implement vulnerability scanning and penetration testing regularly to identify weak spots in web applications.</a:t>
            </a:r>
          </a:p>
          <a:p>
            <a:pPr marL="742950" lvl="1" indent="-285750">
              <a:buFont typeface="Arial" panose="020B0604020202020204" pitchFamily="34" charset="0"/>
              <a:buChar char="•"/>
            </a:pPr>
            <a:r>
              <a:rPr lang="en-GB" b="1" i="1" dirty="0"/>
              <a:t>Web Application Hardening:</a:t>
            </a:r>
          </a:p>
          <a:p>
            <a:pPr marL="1143000" lvl="2" indent="-228600">
              <a:buFont typeface="Arial" panose="020B0604020202020204" pitchFamily="34" charset="0"/>
              <a:buChar char="•"/>
            </a:pPr>
            <a:r>
              <a:rPr lang="en-GB" b="1" i="1" dirty="0"/>
              <a:t>Follow OWASP Top 10 best practices for securing web applications (e.g., input validation, output encoding, and secure session management).</a:t>
            </a:r>
          </a:p>
          <a:p>
            <a:pPr marL="1143000" lvl="2" indent="-228600">
              <a:buFont typeface="Arial" panose="020B0604020202020204" pitchFamily="34" charset="0"/>
              <a:buChar char="•"/>
            </a:pPr>
            <a:r>
              <a:rPr lang="en-GB" b="1" i="1" dirty="0"/>
              <a:t>Ensure regular patching of web servers, databases, and application frameworks.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1577" y="1241255"/>
            <a:ext cx="4020716" cy="4254719"/>
          </a:xfrm>
          <a:prstGeom prst="rect">
            <a:avLst/>
          </a:prstGeom>
        </p:spPr>
      </p:pic>
    </p:spTree>
    <p:extLst>
      <p:ext uri="{BB962C8B-B14F-4D97-AF65-F5344CB8AC3E}">
        <p14:creationId xmlns:p14="http://schemas.microsoft.com/office/powerpoint/2010/main" val="3637720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155" y="343519"/>
            <a:ext cx="9074988" cy="5816977"/>
          </a:xfrm>
          <a:prstGeom prst="rect">
            <a:avLst/>
          </a:prstGeom>
        </p:spPr>
        <p:txBody>
          <a:bodyPr wrap="square">
            <a:spAutoFit/>
          </a:bodyPr>
          <a:lstStyle/>
          <a:p>
            <a:pPr algn="ctr"/>
            <a:r>
              <a:rPr lang="en-GB" sz="3200" b="1" dirty="0">
                <a:solidFill>
                  <a:schemeClr val="accent1"/>
                </a:solidFill>
              </a:rPr>
              <a:t>Phase 2: Detection &amp; </a:t>
            </a:r>
            <a:r>
              <a:rPr lang="en-GB" sz="3200" b="1" dirty="0" smtClean="0">
                <a:solidFill>
                  <a:schemeClr val="accent1"/>
                </a:solidFill>
              </a:rPr>
              <a:t>Analysis</a:t>
            </a:r>
          </a:p>
          <a:p>
            <a:pPr>
              <a:buFont typeface="Arial" panose="020B0604020202020204" pitchFamily="34" charset="0"/>
              <a:buChar char="•"/>
            </a:pPr>
            <a:r>
              <a:rPr lang="en-GB" sz="2000" b="1" dirty="0" smtClean="0"/>
              <a:t>Objective</a:t>
            </a:r>
            <a:r>
              <a:rPr lang="en-GB" sz="2000" b="1" dirty="0"/>
              <a:t>: Identify the web attack and assess the extent of the compromise.</a:t>
            </a:r>
          </a:p>
          <a:p>
            <a:pPr>
              <a:buFont typeface="Arial" panose="020B0604020202020204" pitchFamily="34" charset="0"/>
              <a:buChar char="•"/>
            </a:pPr>
            <a:r>
              <a:rPr lang="en-GB" sz="2000" b="1" dirty="0"/>
              <a:t>Key Actions:</a:t>
            </a:r>
          </a:p>
          <a:p>
            <a:pPr marL="742950" lvl="1" indent="-285750">
              <a:buFont typeface="Arial" panose="020B0604020202020204" pitchFamily="34" charset="0"/>
              <a:buChar char="•"/>
            </a:pPr>
            <a:r>
              <a:rPr lang="en-GB" sz="2000" b="1" dirty="0"/>
              <a:t>Detection:</a:t>
            </a:r>
          </a:p>
          <a:p>
            <a:pPr marL="1143000" lvl="2" indent="-228600">
              <a:buFont typeface="Arial" panose="020B0604020202020204" pitchFamily="34" charset="0"/>
              <a:buChar char="•"/>
            </a:pPr>
            <a:r>
              <a:rPr lang="en-GB" sz="2000" b="1" dirty="0"/>
              <a:t>SIEM and WAF logs can detect suspicious patterns, such as SQL queries in URLs, unexpected POST requests, or XSS injection attempts.</a:t>
            </a:r>
          </a:p>
          <a:p>
            <a:pPr marL="1143000" lvl="2" indent="-228600">
              <a:buFont typeface="Arial" panose="020B0604020202020204" pitchFamily="34" charset="0"/>
              <a:buChar char="•"/>
            </a:pPr>
            <a:r>
              <a:rPr lang="en-GB" sz="2000" b="1" dirty="0"/>
              <a:t>Monitor for Indicators of Compromise (</a:t>
            </a:r>
            <a:r>
              <a:rPr lang="en-GB" sz="2000" b="1" dirty="0" err="1"/>
              <a:t>IoCs</a:t>
            </a:r>
            <a:r>
              <a:rPr lang="en-GB" sz="2000" b="1" dirty="0"/>
              <a:t>), such as abnormal database activity, strange user session </a:t>
            </a:r>
            <a:r>
              <a:rPr lang="en-GB" sz="2000" b="1" dirty="0" err="1"/>
              <a:t>behavior</a:t>
            </a:r>
            <a:r>
              <a:rPr lang="en-GB" sz="2000" b="1" dirty="0"/>
              <a:t>, or unsanctioned code execution on servers.</a:t>
            </a:r>
          </a:p>
          <a:p>
            <a:pPr marL="742950" lvl="1" indent="-285750">
              <a:buFont typeface="Arial" panose="020B0604020202020204" pitchFamily="34" charset="0"/>
              <a:buChar char="•"/>
            </a:pPr>
            <a:r>
              <a:rPr lang="en-GB" sz="2000" b="1" dirty="0"/>
              <a:t>Analysis:</a:t>
            </a:r>
          </a:p>
          <a:p>
            <a:pPr marL="1143000" lvl="2" indent="-228600">
              <a:buFont typeface="Arial" panose="020B0604020202020204" pitchFamily="34" charset="0"/>
              <a:buChar char="•"/>
            </a:pPr>
            <a:r>
              <a:rPr lang="en-GB" sz="2000" b="1" dirty="0"/>
              <a:t>Identify which web application or endpoint is being exploited (e.g., SQL Injection in a login form, XSS via user comments).</a:t>
            </a:r>
          </a:p>
          <a:p>
            <a:pPr marL="1143000" lvl="2" indent="-228600">
              <a:buFont typeface="Arial" panose="020B0604020202020204" pitchFamily="34" charset="0"/>
              <a:buChar char="•"/>
            </a:pPr>
            <a:r>
              <a:rPr lang="en-GB" sz="2000" b="1" dirty="0"/>
              <a:t>Determine the scope of the attack: which users, databases, or web services are affected.</a:t>
            </a:r>
          </a:p>
          <a:p>
            <a:pPr marL="1143000" lvl="2" indent="-228600">
              <a:buFont typeface="Arial" panose="020B0604020202020204" pitchFamily="34" charset="0"/>
              <a:buChar char="•"/>
            </a:pPr>
            <a:r>
              <a:rPr lang="en-GB" sz="2000" b="1" dirty="0"/>
              <a:t>Review web server and application logs to trace the attacker’s activity and determine the attack vector.</a:t>
            </a:r>
          </a:p>
        </p:txBody>
      </p:sp>
    </p:spTree>
    <p:extLst>
      <p:ext uri="{BB962C8B-B14F-4D97-AF65-F5344CB8AC3E}">
        <p14:creationId xmlns:p14="http://schemas.microsoft.com/office/powerpoint/2010/main" val="1331259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44" y="611996"/>
            <a:ext cx="9525000" cy="5892800"/>
          </a:xfrm>
          <a:prstGeom prst="rect">
            <a:avLst/>
          </a:prstGeom>
        </p:spPr>
      </p:pic>
    </p:spTree>
    <p:extLst>
      <p:ext uri="{BB962C8B-B14F-4D97-AF65-F5344CB8AC3E}">
        <p14:creationId xmlns:p14="http://schemas.microsoft.com/office/powerpoint/2010/main" val="2817551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0343072" cy="6926120"/>
          </a:xfrm>
          <a:prstGeom prst="rect">
            <a:avLst/>
          </a:prstGeom>
        </p:spPr>
        <p:txBody>
          <a:bodyPr wrap="square">
            <a:spAutoFit/>
          </a:bodyPr>
          <a:lstStyle/>
          <a:p>
            <a:pPr algn="ctr"/>
            <a:r>
              <a:rPr lang="en-GB" sz="2800" b="1" i="1" dirty="0">
                <a:solidFill>
                  <a:schemeClr val="accent4">
                    <a:lumMod val="50000"/>
                  </a:schemeClr>
                </a:solidFill>
              </a:rPr>
              <a:t>Phase 3: Containment, Eradication &amp; Recovery</a:t>
            </a:r>
          </a:p>
          <a:p>
            <a:pPr>
              <a:buFont typeface="Arial" panose="020B0604020202020204" pitchFamily="34" charset="0"/>
              <a:buChar char="•"/>
            </a:pPr>
            <a:r>
              <a:rPr lang="en-GB" b="1" i="1" dirty="0"/>
              <a:t>Objective: Stop the web attack, remove the threat, and restore affected systems to secure operations.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Containment:</a:t>
            </a:r>
          </a:p>
          <a:p>
            <a:pPr marL="1143000" lvl="2" indent="-228600">
              <a:buFont typeface="Arial" panose="020B0604020202020204" pitchFamily="34" charset="0"/>
              <a:buChar char="•"/>
            </a:pPr>
            <a:r>
              <a:rPr lang="en-GB" b="1" i="1" dirty="0"/>
              <a:t>Isolate vulnerable endpoints: Temporarily disable the compromised web page or feature (e.g., login form or comments section) to prevent further exploitation.</a:t>
            </a:r>
          </a:p>
          <a:p>
            <a:pPr marL="1143000" lvl="2" indent="-228600">
              <a:buFont typeface="Arial" panose="020B0604020202020204" pitchFamily="34" charset="0"/>
              <a:buChar char="•"/>
            </a:pPr>
            <a:r>
              <a:rPr lang="en-GB" b="1" i="1" dirty="0"/>
              <a:t>Block malicious traffic: Use the WAF to block offending IP addresses or HTTP requests attempting to exploit vulnerabilities.</a:t>
            </a:r>
          </a:p>
          <a:p>
            <a:pPr marL="1143000" lvl="2" indent="-228600">
              <a:buFont typeface="Arial" panose="020B0604020202020204" pitchFamily="34" charset="0"/>
              <a:buChar char="•"/>
            </a:pPr>
            <a:r>
              <a:rPr lang="en-GB" b="1" i="1" dirty="0"/>
              <a:t>Lock compromised accounts: If the attack involved user accounts (e.g., session hijacking via XSS), lock those accounts and reset passwords.</a:t>
            </a:r>
          </a:p>
          <a:p>
            <a:pPr marL="742950" lvl="1" indent="-285750">
              <a:buFont typeface="Arial" panose="020B0604020202020204" pitchFamily="34" charset="0"/>
              <a:buChar char="•"/>
            </a:pPr>
            <a:r>
              <a:rPr lang="en-GB" b="1" i="1" dirty="0"/>
              <a:t>Eradication:</a:t>
            </a:r>
          </a:p>
          <a:p>
            <a:pPr marL="1143000" lvl="2" indent="-228600">
              <a:buFont typeface="Arial" panose="020B0604020202020204" pitchFamily="34" charset="0"/>
              <a:buChar char="•"/>
            </a:pPr>
            <a:r>
              <a:rPr lang="en-GB" b="1" i="1" dirty="0"/>
              <a:t>Patch vulnerabilities: For </a:t>
            </a:r>
            <a:r>
              <a:rPr lang="en-GB" b="1" i="1" dirty="0" err="1"/>
              <a:t>SQLi</a:t>
            </a:r>
            <a:r>
              <a:rPr lang="en-GB" b="1" i="1" dirty="0"/>
              <a:t>, sanitize all inputs and use prepared statements. For XSS, apply input validation and output encoding.</a:t>
            </a:r>
          </a:p>
          <a:p>
            <a:pPr marL="1143000" lvl="2" indent="-228600">
              <a:buFont typeface="Arial" panose="020B0604020202020204" pitchFamily="34" charset="0"/>
              <a:buChar char="•"/>
            </a:pPr>
            <a:r>
              <a:rPr lang="en-GB" b="1" i="1" dirty="0"/>
              <a:t>Remove malicious scripts: For XSS, remove injected scripts and clean any compromised data from the database.</a:t>
            </a:r>
          </a:p>
          <a:p>
            <a:pPr marL="1143000" lvl="2" indent="-228600">
              <a:buFont typeface="Arial" panose="020B0604020202020204" pitchFamily="34" charset="0"/>
              <a:buChar char="•"/>
            </a:pPr>
            <a:r>
              <a:rPr lang="en-GB" b="1" i="1" dirty="0"/>
              <a:t>Secure code: Apply security patches to the web server or application and close any backdoors created by the attacker.</a:t>
            </a:r>
          </a:p>
          <a:p>
            <a:pPr marL="742950" lvl="1" indent="-285750">
              <a:buFont typeface="Arial" panose="020B0604020202020204" pitchFamily="34" charset="0"/>
              <a:buChar char="•"/>
            </a:pPr>
            <a:r>
              <a:rPr lang="en-GB" b="1" i="1" dirty="0"/>
              <a:t>Recovery:</a:t>
            </a:r>
          </a:p>
          <a:p>
            <a:pPr marL="1143000" lvl="2" indent="-228600">
              <a:buFont typeface="Arial" panose="020B0604020202020204" pitchFamily="34" charset="0"/>
              <a:buChar char="•"/>
            </a:pPr>
            <a:r>
              <a:rPr lang="en-GB" b="1" i="1" dirty="0"/>
              <a:t>Restore web services gradually, ensuring the vulnerability has been patched and the system is stable.</a:t>
            </a:r>
          </a:p>
          <a:p>
            <a:pPr marL="1143000" lvl="2" indent="-228600">
              <a:buFont typeface="Arial" panose="020B0604020202020204" pitchFamily="34" charset="0"/>
              <a:buChar char="•"/>
            </a:pPr>
            <a:r>
              <a:rPr lang="en-GB" b="1" i="1" dirty="0"/>
              <a:t>Use SIEM and WAF to monitor for further suspicious activity or attempted attacks.</a:t>
            </a:r>
          </a:p>
          <a:p>
            <a:pPr marL="1143000" lvl="2" indent="-228600">
              <a:buFont typeface="Arial" panose="020B0604020202020204" pitchFamily="34" charset="0"/>
              <a:buChar char="•"/>
            </a:pPr>
            <a:r>
              <a:rPr lang="en-GB" b="1" i="1" dirty="0"/>
              <a:t>Validate the integrity of databases and web applications to ensure no unauthorized changes were made.</a:t>
            </a:r>
          </a:p>
        </p:txBody>
      </p:sp>
    </p:spTree>
    <p:extLst>
      <p:ext uri="{BB962C8B-B14F-4D97-AF65-F5344CB8AC3E}">
        <p14:creationId xmlns:p14="http://schemas.microsoft.com/office/powerpoint/2010/main" val="178763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415" y="1651688"/>
            <a:ext cx="6815407" cy="3571875"/>
          </a:xfrm>
          <a:prstGeom prst="rect">
            <a:avLst/>
          </a:prstGeom>
        </p:spPr>
      </p:pic>
    </p:spTree>
    <p:extLst>
      <p:ext uri="{BB962C8B-B14F-4D97-AF65-F5344CB8AC3E}">
        <p14:creationId xmlns:p14="http://schemas.microsoft.com/office/powerpoint/2010/main" val="1029610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275" y="351193"/>
            <a:ext cx="8548777" cy="5632311"/>
          </a:xfrm>
          <a:prstGeom prst="rect">
            <a:avLst/>
          </a:prstGeom>
        </p:spPr>
        <p:txBody>
          <a:bodyPr wrap="square">
            <a:spAutoFit/>
          </a:bodyPr>
          <a:lstStyle/>
          <a:p>
            <a:pPr algn="ctr"/>
            <a:r>
              <a:rPr lang="en-GB" sz="3600" b="1" i="1" dirty="0">
                <a:ln w="22225">
                  <a:solidFill>
                    <a:schemeClr val="accent2"/>
                  </a:solidFill>
                  <a:prstDash val="solid"/>
                </a:ln>
                <a:solidFill>
                  <a:schemeClr val="accent2">
                    <a:lumMod val="40000"/>
                    <a:lumOff val="60000"/>
                  </a:schemeClr>
                </a:solidFill>
              </a:rPr>
              <a:t>Phase 4: Post-Incident Activities</a:t>
            </a:r>
          </a:p>
          <a:p>
            <a:pPr>
              <a:buFont typeface="Arial" panose="020B0604020202020204" pitchFamily="34" charset="0"/>
              <a:buChar char="•"/>
            </a:pPr>
            <a:r>
              <a:rPr lang="en-GB" b="1" i="1" dirty="0"/>
              <a:t>Objective: Strengthen security by </a:t>
            </a:r>
            <a:r>
              <a:rPr lang="en-GB" b="1" i="1" dirty="0" err="1"/>
              <a:t>analyzing</a:t>
            </a:r>
            <a:r>
              <a:rPr lang="en-GB" b="1" i="1" dirty="0"/>
              <a:t> the root cause of the attack and applying additional safeguards.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Root Cause Analysis:</a:t>
            </a:r>
          </a:p>
          <a:p>
            <a:pPr marL="1143000" lvl="2" indent="-228600">
              <a:buFont typeface="Arial" panose="020B0604020202020204" pitchFamily="34" charset="0"/>
              <a:buChar char="•"/>
            </a:pPr>
            <a:r>
              <a:rPr lang="en-GB" b="1" i="1" dirty="0"/>
              <a:t>Identify how the attack bypassed security controls (e.g., </a:t>
            </a:r>
            <a:r>
              <a:rPr lang="en-GB" b="1" i="1" dirty="0" err="1"/>
              <a:t>SQLi</a:t>
            </a:r>
            <a:r>
              <a:rPr lang="en-GB" b="1" i="1" dirty="0"/>
              <a:t> exploit due to </a:t>
            </a:r>
            <a:r>
              <a:rPr lang="en-GB" b="1" i="1" dirty="0" err="1"/>
              <a:t>unsanitized</a:t>
            </a:r>
            <a:r>
              <a:rPr lang="en-GB" b="1" i="1" dirty="0"/>
              <a:t> input, XSS through </a:t>
            </a:r>
            <a:r>
              <a:rPr lang="en-GB" b="1" i="1" dirty="0" err="1"/>
              <a:t>unencoded</a:t>
            </a:r>
            <a:r>
              <a:rPr lang="en-GB" b="1" i="1" dirty="0"/>
              <a:t> data).</a:t>
            </a:r>
          </a:p>
          <a:p>
            <a:pPr marL="1143000" lvl="2" indent="-228600">
              <a:buFont typeface="Arial" panose="020B0604020202020204" pitchFamily="34" charset="0"/>
              <a:buChar char="•"/>
            </a:pPr>
            <a:r>
              <a:rPr lang="en-GB" b="1" i="1" dirty="0"/>
              <a:t>Determine if any gaps in monitoring or detection allowed the attack to persist undetected for too long.</a:t>
            </a:r>
          </a:p>
          <a:p>
            <a:pPr marL="742950" lvl="1" indent="-285750">
              <a:buFont typeface="Arial" panose="020B0604020202020204" pitchFamily="34" charset="0"/>
              <a:buChar char="•"/>
            </a:pPr>
            <a:r>
              <a:rPr lang="en-GB" b="1" i="1" dirty="0"/>
              <a:t>Strengthen Security:</a:t>
            </a:r>
          </a:p>
          <a:p>
            <a:pPr marL="1143000" lvl="2" indent="-228600">
              <a:buFont typeface="Arial" panose="020B0604020202020204" pitchFamily="34" charset="0"/>
              <a:buChar char="•"/>
            </a:pPr>
            <a:r>
              <a:rPr lang="en-GB" b="1" i="1" dirty="0"/>
              <a:t>Implement stricter input validation rules and use secure coding practices across all web applications.</a:t>
            </a:r>
          </a:p>
          <a:p>
            <a:pPr marL="1143000" lvl="2" indent="-228600">
              <a:buFont typeface="Arial" panose="020B0604020202020204" pitchFamily="34" charset="0"/>
              <a:buChar char="•"/>
            </a:pPr>
            <a:r>
              <a:rPr lang="en-GB" b="1" i="1" dirty="0"/>
              <a:t>Update SIEM and WAF rules to detect similar attack patterns in the future.</a:t>
            </a:r>
          </a:p>
          <a:p>
            <a:pPr marL="1143000" lvl="2" indent="-228600">
              <a:buFont typeface="Arial" panose="020B0604020202020204" pitchFamily="34" charset="0"/>
              <a:buChar char="•"/>
            </a:pPr>
            <a:r>
              <a:rPr lang="en-GB" b="1" i="1" dirty="0"/>
              <a:t>Conduct a thorough security review of the web application and apply necessary patches or configuration changes.</a:t>
            </a:r>
          </a:p>
          <a:p>
            <a:pPr marL="742950" lvl="1" indent="-285750">
              <a:buFont typeface="Arial" panose="020B0604020202020204" pitchFamily="34" charset="0"/>
              <a:buChar char="•"/>
            </a:pPr>
            <a:r>
              <a:rPr lang="en-GB" b="1" i="1" dirty="0"/>
              <a:t>Incident Reporting:</a:t>
            </a:r>
          </a:p>
          <a:p>
            <a:pPr marL="1143000" lvl="2" indent="-228600">
              <a:buFont typeface="Arial" panose="020B0604020202020204" pitchFamily="34" charset="0"/>
              <a:buChar char="•"/>
            </a:pPr>
            <a:r>
              <a:rPr lang="en-GB" b="1" i="1" dirty="0"/>
              <a:t>Document the attack timeline, how it was detected, and the actions taken to resolve it. Share findings with stakeholders.</a:t>
            </a:r>
          </a:p>
        </p:txBody>
      </p:sp>
    </p:spTree>
    <p:extLst>
      <p:ext uri="{BB962C8B-B14F-4D97-AF65-F5344CB8AC3E}">
        <p14:creationId xmlns:p14="http://schemas.microsoft.com/office/powerpoint/2010/main" val="1294662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37" y="628037"/>
            <a:ext cx="8771148" cy="5591607"/>
          </a:xfrm>
          <a:prstGeom prst="rect">
            <a:avLst/>
          </a:prstGeom>
        </p:spPr>
      </p:pic>
    </p:spTree>
    <p:extLst>
      <p:ext uri="{BB962C8B-B14F-4D97-AF65-F5344CB8AC3E}">
        <p14:creationId xmlns:p14="http://schemas.microsoft.com/office/powerpoint/2010/main" val="3187631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5400" b="1" i="1" dirty="0" smtClean="0">
                <a:solidFill>
                  <a:schemeClr val="bg1"/>
                </a:solidFill>
              </a:rPr>
              <a:t>Lessons Learned</a:t>
            </a:r>
            <a:endParaRPr lang="en-GB" sz="5400" b="1" i="1" dirty="0">
              <a:solidFill>
                <a:schemeClr val="bg1"/>
              </a:solidFill>
            </a:endParaRPr>
          </a:p>
        </p:txBody>
      </p:sp>
      <p:sp>
        <p:nvSpPr>
          <p:cNvPr id="3" name="Text Placeholder 2"/>
          <p:cNvSpPr>
            <a:spLocks noGrp="1"/>
          </p:cNvSpPr>
          <p:nvPr>
            <p:ph type="body" sz="half" idx="2"/>
          </p:nvPr>
        </p:nvSpPr>
        <p:spPr>
          <a:xfrm>
            <a:off x="1" y="3079631"/>
            <a:ext cx="11654286" cy="4045788"/>
          </a:xfrm>
        </p:spPr>
        <p:txBody>
          <a:bodyPr>
            <a:normAutofit/>
          </a:bodyPr>
          <a:lstStyle/>
          <a:p>
            <a:r>
              <a:rPr lang="en-GB" sz="1400" b="1" i="1" dirty="0"/>
              <a:t>Objective: Use the incident as an opportunity to </a:t>
            </a:r>
            <a:r>
              <a:rPr lang="en-GB" sz="1400" b="1" i="1" dirty="0" smtClean="0"/>
              <a:t>improve response </a:t>
            </a:r>
            <a:r>
              <a:rPr lang="en-GB" sz="1400" b="1" i="1" dirty="0"/>
              <a:t>capabilities and web security.</a:t>
            </a:r>
          </a:p>
          <a:p>
            <a:r>
              <a:rPr lang="en-GB" sz="1400" b="1" i="1" dirty="0"/>
              <a:t>Key Actions:</a:t>
            </a:r>
          </a:p>
          <a:p>
            <a:pPr lvl="1"/>
            <a:r>
              <a:rPr lang="en-GB" sz="1400" b="1" i="1" dirty="0"/>
              <a:t>Post-Incident Review:</a:t>
            </a:r>
          </a:p>
          <a:p>
            <a:pPr lvl="2"/>
            <a:r>
              <a:rPr lang="en-GB" sz="1400" b="1" i="1" dirty="0"/>
              <a:t>Hold a review meeting with the Incident Response Team to evaluate the response and identify areas for improvement.</a:t>
            </a:r>
          </a:p>
          <a:p>
            <a:pPr lvl="2"/>
            <a:r>
              <a:rPr lang="en-GB" sz="1400" b="1" i="1" dirty="0"/>
              <a:t>Update the Web Attack Playbook with new information and adjustments based on the attack characteristics and response efforts.</a:t>
            </a:r>
          </a:p>
          <a:p>
            <a:pPr lvl="1"/>
            <a:r>
              <a:rPr lang="en-GB" sz="1400" b="1" i="1" dirty="0"/>
              <a:t>Training and Awareness:</a:t>
            </a:r>
          </a:p>
          <a:p>
            <a:pPr lvl="2"/>
            <a:r>
              <a:rPr lang="en-GB" sz="1400" b="1" i="1" dirty="0"/>
              <a:t>Train developers on secure coding practices and update them on vulnerabilities like </a:t>
            </a:r>
            <a:r>
              <a:rPr lang="en-GB" sz="1400" b="1" i="1" dirty="0" err="1"/>
              <a:t>SQLi</a:t>
            </a:r>
            <a:r>
              <a:rPr lang="en-GB" sz="1400" b="1" i="1" dirty="0"/>
              <a:t>, XSS, and CSRF.</a:t>
            </a:r>
          </a:p>
          <a:p>
            <a:pPr lvl="1"/>
            <a:r>
              <a:rPr lang="en-GB" sz="1400" b="1" i="1" dirty="0"/>
              <a:t>Refine Tools:</a:t>
            </a:r>
          </a:p>
          <a:p>
            <a:pPr lvl="2"/>
            <a:r>
              <a:rPr lang="en-GB" sz="1400" b="1" i="1" dirty="0"/>
              <a:t>Update SIEM rules and WAF signatures to better detect web-based threats in the future.</a:t>
            </a:r>
          </a:p>
          <a:p>
            <a:pPr lvl="2"/>
            <a:r>
              <a:rPr lang="en-GB" sz="1400" b="1" i="1" dirty="0"/>
              <a:t>Ensure that vulnerability scanning and penetration testing are done more frequently to catch potential weaknesses early.</a:t>
            </a:r>
          </a:p>
          <a:p>
            <a:endParaRPr lang="en-GB" sz="1400" b="1" i="1" dirty="0"/>
          </a:p>
        </p:txBody>
      </p:sp>
    </p:spTree>
    <p:extLst>
      <p:ext uri="{BB962C8B-B14F-4D97-AF65-F5344CB8AC3E}">
        <p14:creationId xmlns:p14="http://schemas.microsoft.com/office/powerpoint/2010/main" val="106076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i="1" dirty="0"/>
              <a:t>Attack Types Covered by the Project</a:t>
            </a:r>
          </a:p>
        </p:txBody>
      </p:sp>
      <p:sp>
        <p:nvSpPr>
          <p:cNvPr id="3" name="Content Placeholder 2"/>
          <p:cNvSpPr>
            <a:spLocks noGrp="1"/>
          </p:cNvSpPr>
          <p:nvPr>
            <p:ph idx="1"/>
          </p:nvPr>
        </p:nvSpPr>
        <p:spPr/>
        <p:txBody>
          <a:bodyPr>
            <a:normAutofit fontScale="92500" lnSpcReduction="20000"/>
          </a:bodyPr>
          <a:lstStyle/>
          <a:p>
            <a:r>
              <a:rPr lang="en-GB" b="1" dirty="0"/>
              <a:t>2. Web Attacks</a:t>
            </a:r>
          </a:p>
          <a:p>
            <a:r>
              <a:rPr lang="en-GB" b="1" dirty="0"/>
              <a:t>Description</a:t>
            </a:r>
            <a:r>
              <a:rPr lang="en-GB" dirty="0"/>
              <a:t>: A broad category of attacks targeting web applications, including </a:t>
            </a:r>
            <a:r>
              <a:rPr lang="en-GB" b="1" dirty="0"/>
              <a:t>SQL Injection</a:t>
            </a:r>
            <a:r>
              <a:rPr lang="en-GB" dirty="0"/>
              <a:t>, </a:t>
            </a:r>
            <a:r>
              <a:rPr lang="en-GB" b="1" dirty="0"/>
              <a:t>Cross-Site Scripting (XSS)</a:t>
            </a:r>
            <a:r>
              <a:rPr lang="en-GB" dirty="0"/>
              <a:t>, and </a:t>
            </a:r>
            <a:r>
              <a:rPr lang="en-GB" b="1" dirty="0"/>
              <a:t>Cross-Site Request Forgery (CSRF)</a:t>
            </a:r>
            <a:r>
              <a:rPr lang="en-GB" dirty="0"/>
              <a:t>.</a:t>
            </a:r>
          </a:p>
          <a:p>
            <a:r>
              <a:rPr lang="en-GB" b="1" dirty="0"/>
              <a:t>Goal</a:t>
            </a:r>
            <a:r>
              <a:rPr lang="en-GB" dirty="0"/>
              <a:t>: Exploit vulnerabilities in web applications to steal data, alter website </a:t>
            </a:r>
            <a:r>
              <a:rPr lang="en-GB" dirty="0" err="1"/>
              <a:t>behavior</a:t>
            </a:r>
            <a:r>
              <a:rPr lang="en-GB" dirty="0"/>
              <a:t>, or gain unauthorized access.</a:t>
            </a:r>
          </a:p>
          <a:p>
            <a:r>
              <a:rPr lang="en-GB" b="1" dirty="0"/>
              <a:t>Attack Methods</a:t>
            </a:r>
            <a:r>
              <a:rPr lang="en-GB" dirty="0"/>
              <a:t>:</a:t>
            </a:r>
          </a:p>
          <a:p>
            <a:pPr lvl="1"/>
            <a:r>
              <a:rPr lang="en-GB" b="1" dirty="0"/>
              <a:t>SQL Injection (</a:t>
            </a:r>
            <a:r>
              <a:rPr lang="en-GB" b="1" dirty="0" err="1"/>
              <a:t>SQLi</a:t>
            </a:r>
            <a:r>
              <a:rPr lang="en-GB" b="1" dirty="0"/>
              <a:t>)</a:t>
            </a:r>
            <a:r>
              <a:rPr lang="en-GB" dirty="0"/>
              <a:t>: Inserting malicious SQL queries to manipulate databases.</a:t>
            </a:r>
          </a:p>
          <a:p>
            <a:pPr lvl="1"/>
            <a:r>
              <a:rPr lang="en-GB" b="1" dirty="0"/>
              <a:t>XSS</a:t>
            </a:r>
            <a:r>
              <a:rPr lang="en-GB" dirty="0"/>
              <a:t>: Injecting malicious scripts into websites to execute in users' browsers.</a:t>
            </a:r>
          </a:p>
          <a:p>
            <a:pPr lvl="1"/>
            <a:r>
              <a:rPr lang="en-GB" b="1" dirty="0"/>
              <a:t>CSRF</a:t>
            </a:r>
            <a:r>
              <a:rPr lang="en-GB" dirty="0"/>
              <a:t>: Forcing a user to execute unwanted actions in a web application they are authenticated to.</a:t>
            </a:r>
          </a:p>
          <a:p>
            <a:r>
              <a:rPr lang="en-GB" b="1" dirty="0"/>
              <a:t>Response</a:t>
            </a:r>
            <a:r>
              <a:rPr lang="en-GB" dirty="0"/>
              <a:t>: Implement input validation, sanitize user inputs, and apply security headers.</a:t>
            </a:r>
          </a:p>
          <a:p>
            <a:endParaRPr lang="en-GB" dirty="0"/>
          </a:p>
        </p:txBody>
      </p:sp>
    </p:spTree>
    <p:extLst>
      <p:ext uri="{BB962C8B-B14F-4D97-AF65-F5344CB8AC3E}">
        <p14:creationId xmlns:p14="http://schemas.microsoft.com/office/powerpoint/2010/main" val="3189766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6600" b="1" i="1" dirty="0">
                <a:solidFill>
                  <a:schemeClr val="accent4">
                    <a:lumMod val="20000"/>
                    <a:lumOff val="80000"/>
                  </a:schemeClr>
                </a:solidFill>
              </a:rPr>
              <a:t>Conclusion</a:t>
            </a:r>
          </a:p>
        </p:txBody>
      </p:sp>
      <p:sp>
        <p:nvSpPr>
          <p:cNvPr id="3" name="Text Placeholder 2"/>
          <p:cNvSpPr>
            <a:spLocks noGrp="1"/>
          </p:cNvSpPr>
          <p:nvPr>
            <p:ph type="body" sz="half" idx="2"/>
          </p:nvPr>
        </p:nvSpPr>
        <p:spPr>
          <a:xfrm>
            <a:off x="1267097" y="3560552"/>
            <a:ext cx="9679823" cy="2926512"/>
          </a:xfrm>
        </p:spPr>
        <p:txBody>
          <a:bodyPr>
            <a:normAutofit/>
          </a:bodyPr>
          <a:lstStyle/>
          <a:p>
            <a:r>
              <a:rPr lang="en-GB" b="1" i="1" dirty="0"/>
              <a:t>This Web Attack Playbook offers a clear and structured approach to handling web-based attacks such as SQL Injection, XSS, and CSRF. It focuses on preparing the organization with the right tools (e.g., SIEM, WAF) and processes for detecting, containing, and eradicating web attacks. Each phase of the playbook ensures a swift and effective response, minimizing damage and preventing future incidents.</a:t>
            </a:r>
          </a:p>
          <a:p>
            <a:r>
              <a:rPr lang="en-GB" b="1" i="1" dirty="0"/>
              <a:t>By continually </a:t>
            </a:r>
            <a:r>
              <a:rPr lang="en-GB" b="1" i="1" dirty="0" err="1"/>
              <a:t>analyzing</a:t>
            </a:r>
            <a:r>
              <a:rPr lang="en-GB" b="1" i="1" dirty="0"/>
              <a:t> incidents and refining detection methods, organizations can improve their ability to handle web attacks. This playbook ensures that technical vulnerabilities are addressed while also improving the Incident Response Team's ability to respond to evolving threats in web applications.</a:t>
            </a:r>
          </a:p>
          <a:p>
            <a:endParaRPr lang="en-GB" b="1" i="1" dirty="0"/>
          </a:p>
        </p:txBody>
      </p:sp>
    </p:spTree>
    <p:extLst>
      <p:ext uri="{BB962C8B-B14F-4D97-AF65-F5344CB8AC3E}">
        <p14:creationId xmlns:p14="http://schemas.microsoft.com/office/powerpoint/2010/main" val="1978590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61790" y="570146"/>
            <a:ext cx="7414210" cy="830997"/>
          </a:xfrm>
          <a:prstGeom prst="rect">
            <a:avLst/>
          </a:prstGeom>
        </p:spPr>
        <p:txBody>
          <a:bodyPr wrap="none">
            <a:spAutoFit/>
          </a:bodyPr>
          <a:lstStyle/>
          <a:p>
            <a:pPr algn="ctr"/>
            <a:r>
              <a:rPr lang="en-GB" sz="4800" b="1" i="1" dirty="0" smtClean="0">
                <a:solidFill>
                  <a:schemeClr val="accent1">
                    <a:lumMod val="75000"/>
                  </a:schemeClr>
                </a:solidFill>
              </a:rPr>
              <a:t>3:DDoS </a:t>
            </a:r>
            <a:r>
              <a:rPr lang="en-GB" sz="4800" b="1" i="1" dirty="0">
                <a:solidFill>
                  <a:schemeClr val="accent1">
                    <a:lumMod val="75000"/>
                  </a:schemeClr>
                </a:solidFill>
              </a:rPr>
              <a:t>Attack </a:t>
            </a:r>
            <a:r>
              <a:rPr lang="en-GB" sz="4800" b="1" i="1" dirty="0" smtClean="0">
                <a:solidFill>
                  <a:schemeClr val="accent1">
                    <a:lumMod val="75000"/>
                  </a:schemeClr>
                </a:solidFill>
              </a:rPr>
              <a:t>Playbook</a:t>
            </a:r>
            <a:endParaRPr lang="en-GB" sz="4800" b="1" i="1" dirty="0">
              <a:solidFill>
                <a:schemeClr val="accent1">
                  <a:lumMod val="75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290" y="1662740"/>
            <a:ext cx="8798944" cy="4427509"/>
          </a:xfrm>
          <a:prstGeom prst="rect">
            <a:avLst/>
          </a:prstGeom>
        </p:spPr>
      </p:pic>
    </p:spTree>
    <p:extLst>
      <p:ext uri="{BB962C8B-B14F-4D97-AF65-F5344CB8AC3E}">
        <p14:creationId xmlns:p14="http://schemas.microsoft.com/office/powerpoint/2010/main" val="1470129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29" y="333939"/>
            <a:ext cx="8660920" cy="5909310"/>
          </a:xfrm>
          <a:prstGeom prst="rect">
            <a:avLst/>
          </a:prstGeom>
        </p:spPr>
        <p:txBody>
          <a:bodyPr wrap="square">
            <a:spAutoFit/>
          </a:bodyPr>
          <a:lstStyle/>
          <a:p>
            <a:pPr algn="ctr"/>
            <a:r>
              <a:rPr lang="en-GB" sz="3600" b="1" i="1" dirty="0">
                <a:solidFill>
                  <a:schemeClr val="bg1">
                    <a:lumMod val="50000"/>
                  </a:schemeClr>
                </a:solidFill>
              </a:rPr>
              <a:t>Phase 1: Preparation</a:t>
            </a:r>
          </a:p>
          <a:p>
            <a:pPr>
              <a:buFont typeface="Arial" panose="020B0604020202020204" pitchFamily="34" charset="0"/>
              <a:buChar char="•"/>
            </a:pPr>
            <a:r>
              <a:rPr lang="en-GB" b="1" i="1" dirty="0"/>
              <a:t>Objective: Ensure that the organization is ready to detect and mitigate </a:t>
            </a:r>
            <a:r>
              <a:rPr lang="en-GB" b="1" i="1" dirty="0" err="1"/>
              <a:t>DDoS</a:t>
            </a:r>
            <a:r>
              <a:rPr lang="en-GB" b="1" i="1" dirty="0"/>
              <a:t> attacks before they cause significant disruption.</a:t>
            </a:r>
          </a:p>
          <a:p>
            <a:pPr>
              <a:buFont typeface="Arial" panose="020B0604020202020204" pitchFamily="34" charset="0"/>
              <a:buChar char="•"/>
            </a:pPr>
            <a:r>
              <a:rPr lang="en-GB" b="1" i="1" dirty="0"/>
              <a:t>Key </a:t>
            </a:r>
            <a:r>
              <a:rPr lang="en-GB" b="1" i="1" dirty="0" smtClean="0"/>
              <a:t>Actions:</a:t>
            </a:r>
            <a:endParaRPr lang="en-GB" b="1" i="1" dirty="0"/>
          </a:p>
          <a:p>
            <a:pPr marL="742950" lvl="1" indent="-285750">
              <a:buFont typeface="Arial" panose="020B0604020202020204" pitchFamily="34" charset="0"/>
              <a:buChar char="•"/>
            </a:pPr>
            <a:r>
              <a:rPr lang="en-GB" b="1" i="1" dirty="0"/>
              <a:t>Incident Response Team (IRT): Assign roles within the IRT for handling </a:t>
            </a:r>
            <a:r>
              <a:rPr lang="en-GB" b="1" i="1" dirty="0" err="1"/>
              <a:t>DDoS</a:t>
            </a:r>
            <a:r>
              <a:rPr lang="en-GB" b="1" i="1" dirty="0"/>
              <a:t> incidents, including network administrators and security analysts.</a:t>
            </a:r>
          </a:p>
          <a:p>
            <a:pPr marL="742950" lvl="1" indent="-285750">
              <a:buFont typeface="Arial" panose="020B0604020202020204" pitchFamily="34" charset="0"/>
              <a:buChar char="•"/>
            </a:pPr>
            <a:r>
              <a:rPr lang="en-GB" b="1" i="1" dirty="0" err="1"/>
              <a:t>DDoS</a:t>
            </a:r>
            <a:r>
              <a:rPr lang="en-GB" b="1" i="1" dirty="0"/>
              <a:t> Protection Services:</a:t>
            </a:r>
          </a:p>
          <a:p>
            <a:pPr marL="1143000" lvl="2" indent="-228600">
              <a:buFont typeface="Arial" panose="020B0604020202020204" pitchFamily="34" charset="0"/>
              <a:buChar char="•"/>
            </a:pPr>
            <a:r>
              <a:rPr lang="en-GB" b="1" i="1" dirty="0"/>
              <a:t>Use cloud-based </a:t>
            </a:r>
            <a:r>
              <a:rPr lang="en-GB" b="1" i="1" dirty="0" err="1"/>
              <a:t>DDoS</a:t>
            </a:r>
            <a:r>
              <a:rPr lang="en-GB" b="1" i="1" dirty="0"/>
              <a:t> mitigation services (e.g., </a:t>
            </a:r>
            <a:r>
              <a:rPr lang="en-GB" b="1" i="1" dirty="0" err="1"/>
              <a:t>Cloudflare</a:t>
            </a:r>
            <a:r>
              <a:rPr lang="en-GB" b="1" i="1" dirty="0"/>
              <a:t>, Akamai, AWS Shield) that can absorb and filter out malicious traffic before it reaches your servers.</a:t>
            </a:r>
          </a:p>
          <a:p>
            <a:pPr marL="1143000" lvl="2" indent="-228600">
              <a:buFont typeface="Arial" panose="020B0604020202020204" pitchFamily="34" charset="0"/>
              <a:buChar char="•"/>
            </a:pPr>
            <a:r>
              <a:rPr lang="en-GB" b="1" i="1" dirty="0"/>
              <a:t>Implement rate-limiting and traffic filtering rules at firewalls and routers.</a:t>
            </a:r>
          </a:p>
          <a:p>
            <a:pPr marL="742950" lvl="1" indent="-285750">
              <a:buFont typeface="Arial" panose="020B0604020202020204" pitchFamily="34" charset="0"/>
              <a:buChar char="•"/>
            </a:pPr>
            <a:r>
              <a:rPr lang="en-GB" b="1" i="1" dirty="0"/>
              <a:t>Monitoring and Detection Tools:</a:t>
            </a:r>
          </a:p>
          <a:p>
            <a:pPr marL="1143000" lvl="2" indent="-228600">
              <a:buFont typeface="Arial" panose="020B0604020202020204" pitchFamily="34" charset="0"/>
              <a:buChar char="•"/>
            </a:pPr>
            <a:r>
              <a:rPr lang="en-GB" b="1" i="1" dirty="0"/>
              <a:t>Set up SIEM, Intrusion Detection Systems (IDS), and traffic monitoring tools to detect abnormal traffic spikes and patterns typical of </a:t>
            </a:r>
            <a:r>
              <a:rPr lang="en-GB" b="1" i="1" dirty="0" err="1"/>
              <a:t>DDoS</a:t>
            </a:r>
            <a:r>
              <a:rPr lang="en-GB" b="1" i="1" dirty="0"/>
              <a:t> attacks.</a:t>
            </a:r>
          </a:p>
          <a:p>
            <a:pPr marL="742950" lvl="1" indent="-285750">
              <a:buFont typeface="Arial" panose="020B0604020202020204" pitchFamily="34" charset="0"/>
              <a:buChar char="•"/>
            </a:pPr>
            <a:r>
              <a:rPr lang="en-GB" b="1" i="1" dirty="0"/>
              <a:t>Incident Response Plan (IRP): Develop detailed procedures for detecting, containing, and recovering from </a:t>
            </a:r>
            <a:r>
              <a:rPr lang="en-GB" b="1" i="1" dirty="0" err="1"/>
              <a:t>DDoS</a:t>
            </a:r>
            <a:r>
              <a:rPr lang="en-GB" b="1" i="1" dirty="0"/>
              <a:t> attacks, ensuring that roles and actions are clearly defined.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3502" y="1569091"/>
            <a:ext cx="3876136" cy="3439005"/>
          </a:xfrm>
          <a:prstGeom prst="rect">
            <a:avLst/>
          </a:prstGeom>
        </p:spPr>
      </p:pic>
    </p:spTree>
    <p:extLst>
      <p:ext uri="{BB962C8B-B14F-4D97-AF65-F5344CB8AC3E}">
        <p14:creationId xmlns:p14="http://schemas.microsoft.com/office/powerpoint/2010/main" val="303107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198" y="1333414"/>
            <a:ext cx="8961905" cy="4380952"/>
          </a:xfrm>
          <a:prstGeom prst="rect">
            <a:avLst/>
          </a:prstGeom>
        </p:spPr>
      </p:pic>
    </p:spTree>
    <p:extLst>
      <p:ext uri="{BB962C8B-B14F-4D97-AF65-F5344CB8AC3E}">
        <p14:creationId xmlns:p14="http://schemas.microsoft.com/office/powerpoint/2010/main" val="70998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5824"/>
            <a:ext cx="8764437" cy="6186309"/>
          </a:xfrm>
          <a:prstGeom prst="rect">
            <a:avLst/>
          </a:prstGeom>
        </p:spPr>
        <p:txBody>
          <a:bodyPr wrap="square">
            <a:spAutoFit/>
          </a:bodyPr>
          <a:lstStyle/>
          <a:p>
            <a:pPr algn="ctr"/>
            <a:r>
              <a:rPr lang="en-GB" sz="3600" b="1" i="1" dirty="0">
                <a:solidFill>
                  <a:schemeClr val="tx1">
                    <a:lumMod val="95000"/>
                    <a:lumOff val="5000"/>
                  </a:schemeClr>
                </a:solidFill>
              </a:rPr>
              <a:t>Phase 2: Detection &amp; Analysis</a:t>
            </a:r>
          </a:p>
          <a:p>
            <a:pPr>
              <a:buFont typeface="Arial" panose="020B0604020202020204" pitchFamily="34" charset="0"/>
              <a:buChar char="•"/>
            </a:pPr>
            <a:r>
              <a:rPr lang="en-GB" b="1" i="1" dirty="0"/>
              <a:t>Objective: Identify the </a:t>
            </a:r>
            <a:r>
              <a:rPr lang="en-GB" b="1" i="1" dirty="0" err="1"/>
              <a:t>DDoS</a:t>
            </a:r>
            <a:r>
              <a:rPr lang="en-GB" b="1" i="1" dirty="0"/>
              <a:t> attack early and understand the scope and type of attack to respond effectively.</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Detection:</a:t>
            </a:r>
          </a:p>
          <a:p>
            <a:pPr marL="1143000" lvl="2" indent="-228600">
              <a:buFont typeface="Arial" panose="020B0604020202020204" pitchFamily="34" charset="0"/>
              <a:buChar char="•"/>
            </a:pPr>
            <a:r>
              <a:rPr lang="en-GB" b="1" i="1" dirty="0"/>
              <a:t>SIEM and traffic monitoring tools can alert the team to abnormal spikes in network traffic or bandwidth usage, indicating a potential </a:t>
            </a:r>
            <a:r>
              <a:rPr lang="en-GB" b="1" i="1" dirty="0" err="1"/>
              <a:t>DDoS</a:t>
            </a:r>
            <a:r>
              <a:rPr lang="en-GB" b="1" i="1" dirty="0"/>
              <a:t> attack.</a:t>
            </a:r>
          </a:p>
          <a:p>
            <a:pPr marL="1143000" lvl="2" indent="-228600">
              <a:buFont typeface="Arial" panose="020B0604020202020204" pitchFamily="34" charset="0"/>
              <a:buChar char="•"/>
            </a:pPr>
            <a:r>
              <a:rPr lang="en-GB" b="1" i="1" dirty="0"/>
              <a:t>Identify Indicators of Compromise (</a:t>
            </a:r>
            <a:r>
              <a:rPr lang="en-GB" b="1" i="1" dirty="0" err="1"/>
              <a:t>IoCs</a:t>
            </a:r>
            <a:r>
              <a:rPr lang="en-GB" b="1" i="1" dirty="0"/>
              <a:t>), such as:</a:t>
            </a:r>
          </a:p>
          <a:p>
            <a:pPr marL="1600200" lvl="3" indent="-228600">
              <a:buFont typeface="Arial" panose="020B0604020202020204" pitchFamily="34" charset="0"/>
              <a:buChar char="•"/>
            </a:pPr>
            <a:r>
              <a:rPr lang="en-GB" b="1" i="1" dirty="0"/>
              <a:t>Unusually high traffic from multiple IPs or locations (botnet traffic).</a:t>
            </a:r>
          </a:p>
          <a:p>
            <a:pPr marL="1600200" lvl="3" indent="-228600">
              <a:buFont typeface="Arial" panose="020B0604020202020204" pitchFamily="34" charset="0"/>
              <a:buChar char="•"/>
            </a:pPr>
            <a:r>
              <a:rPr lang="en-GB" b="1" i="1" dirty="0" smtClean="0"/>
              <a:t>Decreased </a:t>
            </a:r>
            <a:r>
              <a:rPr lang="en-GB" b="1" i="1" dirty="0"/>
              <a:t>service performance (slow response times, downtime).</a:t>
            </a:r>
          </a:p>
          <a:p>
            <a:pPr marL="742950" lvl="1" indent="-285750">
              <a:buFont typeface="Arial" panose="020B0604020202020204" pitchFamily="34" charset="0"/>
              <a:buChar char="•"/>
            </a:pPr>
            <a:r>
              <a:rPr lang="en-GB" b="1" i="1" dirty="0"/>
              <a:t>Analysis:</a:t>
            </a:r>
          </a:p>
          <a:p>
            <a:pPr marL="1143000" lvl="2" indent="-228600">
              <a:buFont typeface="Arial" panose="020B0604020202020204" pitchFamily="34" charset="0"/>
              <a:buChar char="•"/>
            </a:pPr>
            <a:r>
              <a:rPr lang="en-GB" b="1" i="1" dirty="0"/>
              <a:t>Determine the type of </a:t>
            </a:r>
            <a:r>
              <a:rPr lang="en-GB" b="1" i="1" dirty="0" err="1"/>
              <a:t>DDoS</a:t>
            </a:r>
            <a:r>
              <a:rPr lang="en-GB" b="1" i="1" dirty="0"/>
              <a:t> attack (e.g., volumetric, application-layer, protocol-based).</a:t>
            </a:r>
          </a:p>
          <a:p>
            <a:pPr marL="1143000" lvl="2" indent="-228600">
              <a:buFont typeface="Arial" panose="020B0604020202020204" pitchFamily="34" charset="0"/>
              <a:buChar char="•"/>
            </a:pPr>
            <a:r>
              <a:rPr lang="en-GB" b="1" i="1" dirty="0"/>
              <a:t>Assess the attack volume and impact: How much traffic is being generated? Which services are affected? Are any critical systems down?</a:t>
            </a:r>
          </a:p>
          <a:p>
            <a:pPr marL="1143000" lvl="2" indent="-228600">
              <a:buFont typeface="Arial" panose="020B0604020202020204" pitchFamily="34" charset="0"/>
              <a:buChar char="•"/>
            </a:pPr>
            <a:r>
              <a:rPr lang="en-GB" b="1" i="1" dirty="0"/>
              <a:t>Use logs and traffic analysis tools to trace the attack's origin and identify patterns (e.g., repeating IP addresses or countries).</a:t>
            </a:r>
          </a:p>
        </p:txBody>
      </p:sp>
    </p:spTree>
    <p:extLst>
      <p:ext uri="{BB962C8B-B14F-4D97-AF65-F5344CB8AC3E}">
        <p14:creationId xmlns:p14="http://schemas.microsoft.com/office/powerpoint/2010/main" val="3181907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283" y="1056649"/>
            <a:ext cx="7789653" cy="4556947"/>
          </a:xfrm>
          <a:prstGeom prst="rect">
            <a:avLst/>
          </a:prstGeom>
        </p:spPr>
      </p:pic>
    </p:spTree>
    <p:extLst>
      <p:ext uri="{BB962C8B-B14F-4D97-AF65-F5344CB8AC3E}">
        <p14:creationId xmlns:p14="http://schemas.microsoft.com/office/powerpoint/2010/main" val="329987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0714008" cy="6894195"/>
          </a:xfrm>
          <a:prstGeom prst="rect">
            <a:avLst/>
          </a:prstGeom>
        </p:spPr>
        <p:txBody>
          <a:bodyPr wrap="square">
            <a:spAutoFit/>
          </a:bodyPr>
          <a:lstStyle/>
          <a:p>
            <a:pPr algn="ctr"/>
            <a:r>
              <a:rPr lang="en-GB" sz="2800" b="1" i="1" dirty="0">
                <a:solidFill>
                  <a:schemeClr val="accent2">
                    <a:lumMod val="75000"/>
                  </a:schemeClr>
                </a:solidFill>
              </a:rPr>
              <a:t>Phase 3: Containment, Eradication &amp; Recovery</a:t>
            </a:r>
          </a:p>
          <a:p>
            <a:pPr>
              <a:buFont typeface="Arial" panose="020B0604020202020204" pitchFamily="34" charset="0"/>
              <a:buChar char="•"/>
            </a:pPr>
            <a:r>
              <a:rPr lang="en-GB" b="1" i="1" dirty="0"/>
              <a:t>Objective: Contain the </a:t>
            </a:r>
            <a:r>
              <a:rPr lang="en-GB" b="1" i="1" dirty="0" err="1"/>
              <a:t>DDoS</a:t>
            </a:r>
            <a:r>
              <a:rPr lang="en-GB" b="1" i="1" dirty="0"/>
              <a:t> attack, reduce its impact, and restore normal operations as quickly as possible.</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Containment:</a:t>
            </a:r>
          </a:p>
          <a:p>
            <a:pPr marL="1143000" lvl="2" indent="-228600">
              <a:buFont typeface="Arial" panose="020B0604020202020204" pitchFamily="34" charset="0"/>
              <a:buChar char="•"/>
            </a:pPr>
            <a:r>
              <a:rPr lang="en-GB" b="1" i="1" dirty="0"/>
              <a:t>Engage </a:t>
            </a:r>
            <a:r>
              <a:rPr lang="en-GB" b="1" i="1" dirty="0" err="1"/>
              <a:t>DDoS</a:t>
            </a:r>
            <a:r>
              <a:rPr lang="en-GB" b="1" i="1" dirty="0"/>
              <a:t> protection services to filter out malicious traffic at the network edge or cloud layer.</a:t>
            </a:r>
          </a:p>
          <a:p>
            <a:pPr marL="1143000" lvl="2" indent="-228600">
              <a:buFont typeface="Arial" panose="020B0604020202020204" pitchFamily="34" charset="0"/>
              <a:buChar char="•"/>
            </a:pPr>
            <a:r>
              <a:rPr lang="en-GB" b="1" i="1" dirty="0"/>
              <a:t>Rate-limiting: Apply rate limits at the firewall or load balancer to limit the number of requests allowed per IP.</a:t>
            </a:r>
          </a:p>
          <a:p>
            <a:pPr marL="1143000" lvl="2" indent="-228600">
              <a:buFont typeface="Arial" panose="020B0604020202020204" pitchFamily="34" charset="0"/>
              <a:buChar char="•"/>
            </a:pPr>
            <a:r>
              <a:rPr lang="en-GB" b="1" i="1" dirty="0"/>
              <a:t>Block IP addresses: Identify and block traffic from known malicious IP addresses or geographic regions if the attack is concentrated.</a:t>
            </a:r>
          </a:p>
          <a:p>
            <a:pPr marL="1143000" lvl="2" indent="-228600">
              <a:buFont typeface="Arial" panose="020B0604020202020204" pitchFamily="34" charset="0"/>
              <a:buChar char="•"/>
            </a:pPr>
            <a:r>
              <a:rPr lang="en-GB" b="1" i="1" dirty="0"/>
              <a:t>Traffic filtering: Use Web Application Firewalls (WAF) to block malicious traffic targeting specific application layers (e.g., HTTP flood attacks).</a:t>
            </a:r>
          </a:p>
          <a:p>
            <a:pPr marL="742950" lvl="1" indent="-285750">
              <a:buFont typeface="Arial" panose="020B0604020202020204" pitchFamily="34" charset="0"/>
              <a:buChar char="•"/>
            </a:pPr>
            <a:r>
              <a:rPr lang="en-GB" b="1" i="1" dirty="0"/>
              <a:t>Eradication:</a:t>
            </a:r>
          </a:p>
          <a:p>
            <a:pPr marL="1143000" lvl="2" indent="-228600">
              <a:buFont typeface="Arial" panose="020B0604020202020204" pitchFamily="34" charset="0"/>
              <a:buChar char="•"/>
            </a:pPr>
            <a:r>
              <a:rPr lang="en-GB" b="1" i="1" dirty="0"/>
              <a:t>Work with your </a:t>
            </a:r>
            <a:r>
              <a:rPr lang="en-GB" b="1" i="1" dirty="0" err="1"/>
              <a:t>DDoS</a:t>
            </a:r>
            <a:r>
              <a:rPr lang="en-GB" b="1" i="1" dirty="0"/>
              <a:t> mitigation provider to continue filtering and reducing the attack’s intensity.</a:t>
            </a:r>
          </a:p>
          <a:p>
            <a:pPr marL="1143000" lvl="2" indent="-228600">
              <a:buFont typeface="Arial" panose="020B0604020202020204" pitchFamily="34" charset="0"/>
              <a:buChar char="•"/>
            </a:pPr>
            <a:r>
              <a:rPr lang="en-GB" b="1" i="1" dirty="0"/>
              <a:t>Remove any compromised internal systems (e.g., servers or </a:t>
            </a:r>
            <a:r>
              <a:rPr lang="en-GB" b="1" i="1" dirty="0" err="1"/>
              <a:t>IoT</a:t>
            </a:r>
            <a:r>
              <a:rPr lang="en-GB" b="1" i="1" dirty="0"/>
              <a:t> devices) that may have been used to amplify the attack.</a:t>
            </a:r>
          </a:p>
          <a:p>
            <a:pPr marL="742950" lvl="1" indent="-285750">
              <a:buFont typeface="Arial" panose="020B0604020202020204" pitchFamily="34" charset="0"/>
              <a:buChar char="•"/>
            </a:pPr>
            <a:r>
              <a:rPr lang="en-GB" b="1" i="1" dirty="0"/>
              <a:t>Recovery:</a:t>
            </a:r>
          </a:p>
          <a:p>
            <a:pPr marL="1143000" lvl="2" indent="-228600">
              <a:buFont typeface="Arial" panose="020B0604020202020204" pitchFamily="34" charset="0"/>
              <a:buChar char="•"/>
            </a:pPr>
            <a:r>
              <a:rPr lang="en-GB" b="1" i="1" dirty="0"/>
              <a:t>Gradually restore services once the attack subsides and traffic levels return to normal.</a:t>
            </a:r>
          </a:p>
          <a:p>
            <a:pPr marL="1143000" lvl="2" indent="-228600">
              <a:buFont typeface="Arial" panose="020B0604020202020204" pitchFamily="34" charset="0"/>
              <a:buChar char="•"/>
            </a:pPr>
            <a:r>
              <a:rPr lang="en-GB" b="1" i="1" dirty="0"/>
              <a:t>Monitor traffic closely during recovery to detect any resurgence of the attack.</a:t>
            </a:r>
          </a:p>
          <a:p>
            <a:pPr marL="1143000" lvl="2" indent="-228600">
              <a:buFont typeface="Arial" panose="020B0604020202020204" pitchFamily="34" charset="0"/>
              <a:buChar char="•"/>
            </a:pPr>
            <a:r>
              <a:rPr lang="en-GB" b="1" i="1" dirty="0"/>
              <a:t>Ensure critical systems (e.g., websites, APIs) are fully operational and responsive.</a:t>
            </a:r>
          </a:p>
          <a:p>
            <a:pPr marL="1143000" lvl="2" indent="-228600">
              <a:buFont typeface="Arial" panose="020B0604020202020204" pitchFamily="34" charset="0"/>
              <a:buChar char="•"/>
            </a:pPr>
            <a:r>
              <a:rPr lang="en-GB" b="1" i="1" dirty="0"/>
              <a:t>Communicate with key stakeholders, customers, and users about service restoration</a:t>
            </a:r>
          </a:p>
        </p:txBody>
      </p:sp>
    </p:spTree>
    <p:extLst>
      <p:ext uri="{BB962C8B-B14F-4D97-AF65-F5344CB8AC3E}">
        <p14:creationId xmlns:p14="http://schemas.microsoft.com/office/powerpoint/2010/main" val="3634453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536" y="1786028"/>
            <a:ext cx="7944678" cy="3407074"/>
          </a:xfrm>
          <a:prstGeom prst="rect">
            <a:avLst/>
          </a:prstGeom>
        </p:spPr>
      </p:pic>
    </p:spTree>
    <p:extLst>
      <p:ext uri="{BB962C8B-B14F-4D97-AF65-F5344CB8AC3E}">
        <p14:creationId xmlns:p14="http://schemas.microsoft.com/office/powerpoint/2010/main" val="3623136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155" y="814156"/>
            <a:ext cx="10593237" cy="5786199"/>
          </a:xfrm>
          <a:prstGeom prst="rect">
            <a:avLst/>
          </a:prstGeom>
        </p:spPr>
        <p:txBody>
          <a:bodyPr wrap="square">
            <a:spAutoFit/>
          </a:bodyPr>
          <a:lstStyle/>
          <a:p>
            <a:pPr algn="ctr"/>
            <a:r>
              <a:rPr lang="en-GB" sz="2800" b="1" i="1" dirty="0">
                <a:solidFill>
                  <a:schemeClr val="accent4">
                    <a:lumMod val="75000"/>
                  </a:schemeClr>
                </a:solidFill>
              </a:rPr>
              <a:t>Phase 4: Post-Incident Activities</a:t>
            </a:r>
          </a:p>
          <a:p>
            <a:pPr>
              <a:buFont typeface="Arial" panose="020B0604020202020204" pitchFamily="34" charset="0"/>
              <a:buChar char="•"/>
            </a:pPr>
            <a:r>
              <a:rPr lang="en-GB" b="1" i="1" dirty="0"/>
              <a:t>Objective: Strengthen network </a:t>
            </a:r>
            <a:r>
              <a:rPr lang="en-GB" b="1" i="1" dirty="0" err="1"/>
              <a:t>defenses</a:t>
            </a:r>
            <a:r>
              <a:rPr lang="en-GB" b="1" i="1" dirty="0"/>
              <a:t> and prevent future </a:t>
            </a:r>
            <a:r>
              <a:rPr lang="en-GB" b="1" i="1" dirty="0" err="1"/>
              <a:t>DDoS</a:t>
            </a:r>
            <a:r>
              <a:rPr lang="en-GB" b="1" i="1" dirty="0"/>
              <a:t> attacks by </a:t>
            </a:r>
            <a:r>
              <a:rPr lang="en-GB" b="1" i="1" dirty="0" err="1"/>
              <a:t>analyzing</a:t>
            </a:r>
            <a:r>
              <a:rPr lang="en-GB" b="1" i="1" dirty="0"/>
              <a:t> how the attack occurred and what weaknesses were exploited.</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Root Cause Analysis:</a:t>
            </a:r>
          </a:p>
          <a:p>
            <a:pPr marL="1143000" lvl="2" indent="-228600">
              <a:buFont typeface="Arial" panose="020B0604020202020204" pitchFamily="34" charset="0"/>
              <a:buChar char="•"/>
            </a:pPr>
            <a:r>
              <a:rPr lang="en-GB" b="1" i="1" dirty="0"/>
              <a:t>Identify the source of the attack (e.g., botnet, amplification technique) and understand why the attack was able to affect your services (e.g., lack of traffic filtering, insufficient bandwidth).</a:t>
            </a:r>
          </a:p>
          <a:p>
            <a:pPr marL="1143000" lvl="2" indent="-228600">
              <a:buFont typeface="Arial" panose="020B0604020202020204" pitchFamily="34" charset="0"/>
              <a:buChar char="•"/>
            </a:pPr>
            <a:r>
              <a:rPr lang="en-GB" b="1" i="1" dirty="0"/>
              <a:t>Determine the weaknesses in your network infrastructure or mitigation processes that need improvement.</a:t>
            </a:r>
          </a:p>
          <a:p>
            <a:pPr marL="742950" lvl="1" indent="-285750">
              <a:buFont typeface="Arial" panose="020B0604020202020204" pitchFamily="34" charset="0"/>
              <a:buChar char="•"/>
            </a:pPr>
            <a:r>
              <a:rPr lang="en-GB" b="1" i="1" dirty="0"/>
              <a:t>Strengthen Security:</a:t>
            </a:r>
          </a:p>
          <a:p>
            <a:pPr marL="1143000" lvl="2" indent="-228600">
              <a:buFont typeface="Arial" panose="020B0604020202020204" pitchFamily="34" charset="0"/>
              <a:buChar char="•"/>
            </a:pPr>
            <a:r>
              <a:rPr lang="en-GB" b="1" i="1" dirty="0"/>
              <a:t>Improve network architecture by adding additional layers of </a:t>
            </a:r>
            <a:r>
              <a:rPr lang="en-GB" b="1" i="1" dirty="0" err="1"/>
              <a:t>DDoS</a:t>
            </a:r>
            <a:r>
              <a:rPr lang="en-GB" b="1" i="1" dirty="0"/>
              <a:t> protection, increasing bandwidth, or deploying more robust load balancers.</a:t>
            </a:r>
          </a:p>
          <a:p>
            <a:pPr marL="1143000" lvl="2" indent="-228600">
              <a:buFont typeface="Arial" panose="020B0604020202020204" pitchFamily="34" charset="0"/>
              <a:buChar char="•"/>
            </a:pPr>
            <a:r>
              <a:rPr lang="en-GB" b="1" i="1" dirty="0"/>
              <a:t>Update SIEM and firewall rules to better detect and block abnormal traffic patterns early.</a:t>
            </a:r>
          </a:p>
          <a:p>
            <a:pPr marL="742950" lvl="1" indent="-285750">
              <a:buFont typeface="Arial" panose="020B0604020202020204" pitchFamily="34" charset="0"/>
              <a:buChar char="•"/>
            </a:pPr>
            <a:r>
              <a:rPr lang="en-GB" b="1" i="1" dirty="0"/>
              <a:t>Incident Reporting:</a:t>
            </a:r>
          </a:p>
          <a:p>
            <a:pPr marL="1143000" lvl="2" indent="-228600">
              <a:buFont typeface="Arial" panose="020B0604020202020204" pitchFamily="34" charset="0"/>
              <a:buChar char="•"/>
            </a:pPr>
            <a:r>
              <a:rPr lang="en-GB" b="1" i="1" dirty="0"/>
              <a:t>Document the attack, including its type, duration, volume of traffic, and impact. This should include steps taken to mitigate the attack and recover services.</a:t>
            </a:r>
          </a:p>
          <a:p>
            <a:pPr marL="1143000" lvl="2" indent="-228600">
              <a:buFont typeface="Arial" panose="020B0604020202020204" pitchFamily="34" charset="0"/>
              <a:buChar char="•"/>
            </a:pPr>
            <a:r>
              <a:rPr lang="en-GB" b="1" i="1" dirty="0"/>
              <a:t>Share the incident report with management and key stakeholders to inform future decision-making and preparedness</a:t>
            </a:r>
          </a:p>
        </p:txBody>
      </p:sp>
    </p:spTree>
    <p:extLst>
      <p:ext uri="{BB962C8B-B14F-4D97-AF65-F5344CB8AC3E}">
        <p14:creationId xmlns:p14="http://schemas.microsoft.com/office/powerpoint/2010/main" val="595706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523" y="356017"/>
            <a:ext cx="8641829" cy="5852667"/>
          </a:xfrm>
          <a:prstGeom prst="rect">
            <a:avLst/>
          </a:prstGeom>
        </p:spPr>
      </p:pic>
    </p:spTree>
    <p:extLst>
      <p:ext uri="{BB962C8B-B14F-4D97-AF65-F5344CB8AC3E}">
        <p14:creationId xmlns:p14="http://schemas.microsoft.com/office/powerpoint/2010/main" val="1047042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i="1" dirty="0"/>
              <a:t>Attack Types Covered by the Project</a:t>
            </a:r>
          </a:p>
        </p:txBody>
      </p:sp>
      <p:sp>
        <p:nvSpPr>
          <p:cNvPr id="3" name="Content Placeholder 2"/>
          <p:cNvSpPr>
            <a:spLocks noGrp="1"/>
          </p:cNvSpPr>
          <p:nvPr>
            <p:ph idx="1"/>
          </p:nvPr>
        </p:nvSpPr>
        <p:spPr/>
        <p:txBody>
          <a:bodyPr/>
          <a:lstStyle/>
          <a:p>
            <a:r>
              <a:rPr lang="en-GB" b="1" dirty="0"/>
              <a:t>3. Distributed Denial of Service (</a:t>
            </a:r>
            <a:r>
              <a:rPr lang="en-GB" b="1" dirty="0" err="1"/>
              <a:t>DDoS</a:t>
            </a:r>
            <a:r>
              <a:rPr lang="en-GB" b="1" dirty="0"/>
              <a:t>) Attacks</a:t>
            </a:r>
          </a:p>
          <a:p>
            <a:r>
              <a:rPr lang="en-GB" b="1" dirty="0"/>
              <a:t>Description</a:t>
            </a:r>
            <a:r>
              <a:rPr lang="en-GB" dirty="0"/>
              <a:t>: Attackers overwhelm a target system (website, server, or network) with a flood of requests, causing service unavailability.</a:t>
            </a:r>
          </a:p>
          <a:p>
            <a:r>
              <a:rPr lang="en-GB" b="1" dirty="0"/>
              <a:t>Goal</a:t>
            </a:r>
            <a:r>
              <a:rPr lang="en-GB" dirty="0"/>
              <a:t>: Disrupt services by exhausting server resources (e.g., bandwidth, memory).</a:t>
            </a:r>
          </a:p>
          <a:p>
            <a:r>
              <a:rPr lang="en-GB" b="1" dirty="0"/>
              <a:t>Attack Method</a:t>
            </a:r>
            <a:r>
              <a:rPr lang="en-GB" dirty="0"/>
              <a:t>: Utilizing a botnet (a network of compromised devices) to send massive traffic to a target system.</a:t>
            </a:r>
          </a:p>
          <a:p>
            <a:r>
              <a:rPr lang="en-GB" b="1" dirty="0"/>
              <a:t>Response</a:t>
            </a:r>
            <a:r>
              <a:rPr lang="en-GB" dirty="0"/>
              <a:t>: Use rate limiting, </a:t>
            </a:r>
            <a:r>
              <a:rPr lang="en-GB" dirty="0" err="1"/>
              <a:t>DDoS</a:t>
            </a:r>
            <a:r>
              <a:rPr lang="en-GB" dirty="0"/>
              <a:t> protection services, and scalable infrastructure to handle large traffic spikes.</a:t>
            </a:r>
          </a:p>
          <a:p>
            <a:endParaRPr lang="en-GB" dirty="0"/>
          </a:p>
        </p:txBody>
      </p:sp>
    </p:spTree>
    <p:extLst>
      <p:ext uri="{BB962C8B-B14F-4D97-AF65-F5344CB8AC3E}">
        <p14:creationId xmlns:p14="http://schemas.microsoft.com/office/powerpoint/2010/main" val="2251202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4672" y="187766"/>
            <a:ext cx="8867955" cy="6432530"/>
          </a:xfrm>
          <a:prstGeom prst="rect">
            <a:avLst/>
          </a:prstGeom>
        </p:spPr>
        <p:txBody>
          <a:bodyPr wrap="square">
            <a:spAutoFit/>
          </a:bodyPr>
          <a:lstStyle/>
          <a:p>
            <a:pPr algn="ctr"/>
            <a:r>
              <a:rPr lang="en-GB" sz="3200" b="1" dirty="0" smtClean="0">
                <a:solidFill>
                  <a:schemeClr val="accent4">
                    <a:lumMod val="75000"/>
                  </a:schemeClr>
                </a:solidFill>
              </a:rPr>
              <a:t> </a:t>
            </a:r>
            <a:r>
              <a:rPr lang="en-GB" sz="3200" b="1" dirty="0">
                <a:solidFill>
                  <a:schemeClr val="accent4">
                    <a:lumMod val="75000"/>
                  </a:schemeClr>
                </a:solidFill>
              </a:rPr>
              <a:t>Lessons Learned</a:t>
            </a:r>
          </a:p>
          <a:p>
            <a:pPr>
              <a:buFont typeface="Arial" panose="020B0604020202020204" pitchFamily="34" charset="0"/>
              <a:buChar char="•"/>
            </a:pPr>
            <a:r>
              <a:rPr lang="en-GB" sz="2000" b="1" dirty="0"/>
              <a:t>Objective</a:t>
            </a:r>
            <a:r>
              <a:rPr lang="en-GB" sz="2000" dirty="0"/>
              <a:t>: Use the insights from the </a:t>
            </a:r>
            <a:r>
              <a:rPr lang="en-GB" sz="2000" dirty="0" err="1"/>
              <a:t>DDoS</a:t>
            </a:r>
            <a:r>
              <a:rPr lang="en-GB" sz="2000" dirty="0"/>
              <a:t> attack to improve future response capabilities and prevent similar incidents.</a:t>
            </a:r>
          </a:p>
          <a:p>
            <a:pPr>
              <a:buFont typeface="Arial" panose="020B0604020202020204" pitchFamily="34" charset="0"/>
              <a:buChar char="•"/>
            </a:pPr>
            <a:r>
              <a:rPr lang="en-GB" sz="2000" b="1" dirty="0"/>
              <a:t>Key Actions</a:t>
            </a:r>
            <a:r>
              <a:rPr lang="en-GB" sz="2000" dirty="0"/>
              <a:t>:</a:t>
            </a:r>
          </a:p>
          <a:p>
            <a:pPr marL="742950" lvl="1" indent="-285750">
              <a:buFont typeface="Arial" panose="020B0604020202020204" pitchFamily="34" charset="0"/>
              <a:buChar char="•"/>
            </a:pPr>
            <a:r>
              <a:rPr lang="en-GB" sz="2000" b="1" dirty="0"/>
              <a:t>Post-Incident Review</a:t>
            </a:r>
            <a:r>
              <a:rPr lang="en-GB" sz="2000" dirty="0"/>
              <a:t>:</a:t>
            </a:r>
          </a:p>
          <a:p>
            <a:pPr marL="1143000" lvl="2" indent="-228600">
              <a:buFont typeface="Arial" panose="020B0604020202020204" pitchFamily="34" charset="0"/>
              <a:buChar char="•"/>
            </a:pPr>
            <a:r>
              <a:rPr lang="en-GB" sz="2000" dirty="0"/>
              <a:t>Conduct a </a:t>
            </a:r>
            <a:r>
              <a:rPr lang="en-GB" sz="2000" b="1" dirty="0"/>
              <a:t>post-mortem meeting</a:t>
            </a:r>
            <a:r>
              <a:rPr lang="en-GB" sz="2000" dirty="0"/>
              <a:t> with the IRT to evaluate the incident response. Discuss what worked well, what didn’t, and what could be improved.</a:t>
            </a:r>
          </a:p>
          <a:p>
            <a:pPr marL="1143000" lvl="2" indent="-228600">
              <a:buFont typeface="Arial" panose="020B0604020202020204" pitchFamily="34" charset="0"/>
              <a:buChar char="•"/>
            </a:pPr>
            <a:r>
              <a:rPr lang="en-GB" sz="2000" dirty="0"/>
              <a:t>Review the effectiveness of </a:t>
            </a:r>
            <a:r>
              <a:rPr lang="en-GB" sz="2000" b="1" dirty="0" err="1"/>
              <a:t>DDoS</a:t>
            </a:r>
            <a:r>
              <a:rPr lang="en-GB" sz="2000" b="1" dirty="0"/>
              <a:t> protection services</a:t>
            </a:r>
            <a:r>
              <a:rPr lang="en-GB" sz="2000" dirty="0"/>
              <a:t>, </a:t>
            </a:r>
            <a:r>
              <a:rPr lang="en-GB" sz="2000" b="1" dirty="0"/>
              <a:t>WAF configurations</a:t>
            </a:r>
            <a:r>
              <a:rPr lang="en-GB" sz="2000" dirty="0"/>
              <a:t>, and </a:t>
            </a:r>
            <a:r>
              <a:rPr lang="en-GB" sz="2000" b="1" dirty="0"/>
              <a:t>SIEM alerts</a:t>
            </a:r>
            <a:r>
              <a:rPr lang="en-GB" sz="2000" dirty="0"/>
              <a:t> in detecting and mitigating the attack.</a:t>
            </a:r>
          </a:p>
          <a:p>
            <a:pPr marL="742950" lvl="1" indent="-285750">
              <a:buFont typeface="Arial" panose="020B0604020202020204" pitchFamily="34" charset="0"/>
              <a:buChar char="•"/>
            </a:pPr>
            <a:r>
              <a:rPr lang="en-GB" sz="2000" b="1" dirty="0"/>
              <a:t>Update Playbook</a:t>
            </a:r>
            <a:r>
              <a:rPr lang="en-GB" sz="2000" dirty="0"/>
              <a:t>:</a:t>
            </a:r>
          </a:p>
          <a:p>
            <a:pPr marL="1143000" lvl="2" indent="-228600">
              <a:buFont typeface="Arial" panose="020B0604020202020204" pitchFamily="34" charset="0"/>
              <a:buChar char="•"/>
            </a:pPr>
            <a:r>
              <a:rPr lang="en-GB" sz="2000" dirty="0"/>
              <a:t>Revise the </a:t>
            </a:r>
            <a:r>
              <a:rPr lang="en-GB" sz="2000" b="1" dirty="0" err="1"/>
              <a:t>DDoS</a:t>
            </a:r>
            <a:r>
              <a:rPr lang="en-GB" sz="2000" b="1" dirty="0"/>
              <a:t> Attack Playbook</a:t>
            </a:r>
            <a:r>
              <a:rPr lang="en-GB" sz="2000" dirty="0"/>
              <a:t> to incorporate any new best practices, </a:t>
            </a:r>
            <a:r>
              <a:rPr lang="en-GB" sz="2000" dirty="0" err="1"/>
              <a:t>IoCs</a:t>
            </a:r>
            <a:r>
              <a:rPr lang="en-GB" sz="2000" dirty="0"/>
              <a:t>, or response strategies learned during the incident.</a:t>
            </a:r>
          </a:p>
          <a:p>
            <a:pPr marL="742950" lvl="1" indent="-285750">
              <a:buFont typeface="Arial" panose="020B0604020202020204" pitchFamily="34" charset="0"/>
              <a:buChar char="•"/>
            </a:pPr>
            <a:r>
              <a:rPr lang="en-GB" sz="2000" b="1" dirty="0"/>
              <a:t>Refine Tools</a:t>
            </a:r>
            <a:r>
              <a:rPr lang="en-GB" sz="2000" dirty="0"/>
              <a:t>:</a:t>
            </a:r>
          </a:p>
          <a:p>
            <a:pPr marL="1143000" lvl="2" indent="-228600">
              <a:buFont typeface="Arial" panose="020B0604020202020204" pitchFamily="34" charset="0"/>
              <a:buChar char="•"/>
            </a:pPr>
            <a:r>
              <a:rPr lang="en-GB" sz="2000" dirty="0"/>
              <a:t>Update </a:t>
            </a:r>
            <a:r>
              <a:rPr lang="en-GB" sz="2000" b="1" dirty="0"/>
              <a:t>SIEM detection rules</a:t>
            </a:r>
            <a:r>
              <a:rPr lang="en-GB" sz="2000" dirty="0"/>
              <a:t> to improve early detection of </a:t>
            </a:r>
            <a:r>
              <a:rPr lang="en-GB" sz="2000" dirty="0" err="1"/>
              <a:t>DDoS</a:t>
            </a:r>
            <a:r>
              <a:rPr lang="en-GB" sz="2000" dirty="0"/>
              <a:t> activity.</a:t>
            </a:r>
          </a:p>
          <a:p>
            <a:pPr marL="1143000" lvl="2" indent="-228600">
              <a:buFont typeface="Arial" panose="020B0604020202020204" pitchFamily="34" charset="0"/>
              <a:buChar char="•"/>
            </a:pPr>
            <a:r>
              <a:rPr lang="en-GB" sz="2000" dirty="0"/>
              <a:t>Improve the </a:t>
            </a:r>
            <a:r>
              <a:rPr lang="en-GB" sz="2000" b="1" dirty="0"/>
              <a:t>load balancing</a:t>
            </a:r>
            <a:r>
              <a:rPr lang="en-GB" sz="2000" dirty="0"/>
              <a:t> and </a:t>
            </a:r>
            <a:r>
              <a:rPr lang="en-GB" sz="2000" b="1" dirty="0"/>
              <a:t>rate-limiting</a:t>
            </a:r>
            <a:r>
              <a:rPr lang="en-GB" sz="2000" dirty="0"/>
              <a:t> rules based on the type and scale of the attack.</a:t>
            </a:r>
          </a:p>
        </p:txBody>
      </p:sp>
    </p:spTree>
    <p:extLst>
      <p:ext uri="{BB962C8B-B14F-4D97-AF65-F5344CB8AC3E}">
        <p14:creationId xmlns:p14="http://schemas.microsoft.com/office/powerpoint/2010/main" val="4224934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6000" b="1" i="1" dirty="0"/>
              <a:t>Conclusion</a:t>
            </a:r>
          </a:p>
        </p:txBody>
      </p:sp>
      <p:sp>
        <p:nvSpPr>
          <p:cNvPr id="3" name="Text Placeholder 2"/>
          <p:cNvSpPr>
            <a:spLocks noGrp="1"/>
          </p:cNvSpPr>
          <p:nvPr>
            <p:ph type="body" sz="half" idx="2"/>
          </p:nvPr>
        </p:nvSpPr>
        <p:spPr/>
        <p:txBody>
          <a:bodyPr>
            <a:normAutofit lnSpcReduction="10000"/>
          </a:bodyPr>
          <a:lstStyle/>
          <a:p>
            <a:r>
              <a:rPr lang="en-GB" dirty="0"/>
              <a:t>This </a:t>
            </a:r>
            <a:r>
              <a:rPr lang="en-GB" b="1" dirty="0" err="1"/>
              <a:t>DDoS</a:t>
            </a:r>
            <a:r>
              <a:rPr lang="en-GB" b="1" dirty="0"/>
              <a:t> Attack Playbook</a:t>
            </a:r>
            <a:r>
              <a:rPr lang="en-GB" dirty="0"/>
              <a:t> offers a structured response to mitigating, containing, and recovering from Distributed Denial of Service attacks. With strong preparation, early detection via </a:t>
            </a:r>
            <a:r>
              <a:rPr lang="en-GB" b="1" dirty="0"/>
              <a:t>SIEM</a:t>
            </a:r>
            <a:r>
              <a:rPr lang="en-GB" dirty="0"/>
              <a:t> and </a:t>
            </a:r>
            <a:r>
              <a:rPr lang="en-GB" b="1" dirty="0"/>
              <a:t>traffic monitoring</a:t>
            </a:r>
            <a:r>
              <a:rPr lang="en-GB" dirty="0"/>
              <a:t>, and robust containment measures such as </a:t>
            </a:r>
            <a:r>
              <a:rPr lang="en-GB" b="1" dirty="0"/>
              <a:t>cloud-based </a:t>
            </a:r>
            <a:r>
              <a:rPr lang="en-GB" b="1" dirty="0" err="1"/>
              <a:t>DDoS</a:t>
            </a:r>
            <a:r>
              <a:rPr lang="en-GB" b="1" dirty="0"/>
              <a:t> mitigation</a:t>
            </a:r>
            <a:r>
              <a:rPr lang="en-GB" dirty="0"/>
              <a:t> and </a:t>
            </a:r>
            <a:r>
              <a:rPr lang="en-GB" b="1" dirty="0"/>
              <a:t>rate-limiting</a:t>
            </a:r>
            <a:r>
              <a:rPr lang="en-GB" dirty="0"/>
              <a:t>, organizations can reduce the damage caused by such attacks.</a:t>
            </a:r>
          </a:p>
          <a:p>
            <a:r>
              <a:rPr lang="en-GB" dirty="0"/>
              <a:t>The final phases focus on </a:t>
            </a:r>
            <a:r>
              <a:rPr lang="en-GB" dirty="0" err="1"/>
              <a:t>analyzing</a:t>
            </a:r>
            <a:r>
              <a:rPr lang="en-GB" dirty="0"/>
              <a:t> the attack, identifying gaps in network architecture, and improving </a:t>
            </a:r>
            <a:r>
              <a:rPr lang="en-GB" dirty="0" err="1"/>
              <a:t>defenses</a:t>
            </a:r>
            <a:r>
              <a:rPr lang="en-GB" dirty="0"/>
              <a:t> for future attacks. By refining response processes and tools, organizations can increase their resilience against </a:t>
            </a:r>
            <a:r>
              <a:rPr lang="en-GB" dirty="0" err="1"/>
              <a:t>DDoS</a:t>
            </a:r>
            <a:r>
              <a:rPr lang="en-GB" dirty="0"/>
              <a:t> attacks and ensure continuous service availability for users and customers.</a:t>
            </a:r>
          </a:p>
          <a:p>
            <a:endParaRPr lang="en-GB" dirty="0"/>
          </a:p>
        </p:txBody>
      </p:sp>
    </p:spTree>
    <p:extLst>
      <p:ext uri="{BB962C8B-B14F-4D97-AF65-F5344CB8AC3E}">
        <p14:creationId xmlns:p14="http://schemas.microsoft.com/office/powerpoint/2010/main" val="2797850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48047" y="501134"/>
            <a:ext cx="8119531" cy="707886"/>
          </a:xfrm>
          <a:prstGeom prst="rect">
            <a:avLst/>
          </a:prstGeom>
        </p:spPr>
        <p:txBody>
          <a:bodyPr wrap="none">
            <a:spAutoFit/>
          </a:bodyPr>
          <a:lstStyle/>
          <a:p>
            <a:pPr algn="ctr"/>
            <a:r>
              <a:rPr lang="en-GB" sz="4000" b="1" i="1" dirty="0" smtClean="0">
                <a:solidFill>
                  <a:schemeClr val="accent3">
                    <a:lumMod val="75000"/>
                  </a:schemeClr>
                </a:solidFill>
              </a:rPr>
              <a:t>4:Ransomware </a:t>
            </a:r>
            <a:r>
              <a:rPr lang="en-GB" sz="4000" b="1" i="1" dirty="0">
                <a:solidFill>
                  <a:schemeClr val="accent3">
                    <a:lumMod val="75000"/>
                  </a:schemeClr>
                </a:solidFill>
              </a:rPr>
              <a:t>Attack Playbook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831" y="1636144"/>
            <a:ext cx="9118120" cy="3919267"/>
          </a:xfrm>
          <a:prstGeom prst="rect">
            <a:avLst/>
          </a:prstGeom>
        </p:spPr>
      </p:pic>
    </p:spTree>
    <p:extLst>
      <p:ext uri="{BB962C8B-B14F-4D97-AF65-F5344CB8AC3E}">
        <p14:creationId xmlns:p14="http://schemas.microsoft.com/office/powerpoint/2010/main" val="2588695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11" y="1534425"/>
            <a:ext cx="9402792" cy="4435054"/>
          </a:xfrm>
          <a:prstGeom prst="rect">
            <a:avLst/>
          </a:prstGeom>
        </p:spPr>
      </p:pic>
    </p:spTree>
    <p:extLst>
      <p:ext uri="{BB962C8B-B14F-4D97-AF65-F5344CB8AC3E}">
        <p14:creationId xmlns:p14="http://schemas.microsoft.com/office/powerpoint/2010/main" val="1913906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144" y="177233"/>
            <a:ext cx="10075652" cy="6309420"/>
          </a:xfrm>
          <a:prstGeom prst="rect">
            <a:avLst/>
          </a:prstGeom>
        </p:spPr>
        <p:txBody>
          <a:bodyPr wrap="square">
            <a:spAutoFit/>
          </a:bodyPr>
          <a:lstStyle/>
          <a:p>
            <a:pPr algn="ctr"/>
            <a:r>
              <a:rPr lang="en-GB" sz="4400" b="1" i="1" dirty="0">
                <a:solidFill>
                  <a:schemeClr val="accent3">
                    <a:lumMod val="75000"/>
                  </a:schemeClr>
                </a:solidFill>
              </a:rPr>
              <a:t>Phase 1: Preparation</a:t>
            </a:r>
          </a:p>
          <a:p>
            <a:pPr>
              <a:buFont typeface="Arial" panose="020B0604020202020204" pitchFamily="34" charset="0"/>
              <a:buChar char="•"/>
            </a:pPr>
            <a:r>
              <a:rPr lang="en-GB" b="1" i="1" dirty="0"/>
              <a:t>Objective: Ensure readiness to prevent, detect, and respond to </a:t>
            </a:r>
            <a:r>
              <a:rPr lang="en-GB" b="1" i="1" dirty="0" err="1"/>
              <a:t>ransomware</a:t>
            </a:r>
            <a:r>
              <a:rPr lang="en-GB" b="1" i="1" dirty="0"/>
              <a:t> attacks efficiently.</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Incident Response Team (IRT): Define roles for handling </a:t>
            </a:r>
            <a:r>
              <a:rPr lang="en-GB" b="1" i="1" dirty="0" err="1"/>
              <a:t>ransomware</a:t>
            </a:r>
            <a:r>
              <a:rPr lang="en-GB" b="1" i="1" dirty="0"/>
              <a:t> incidents, including IT, security teams, legal, and communications.</a:t>
            </a:r>
          </a:p>
          <a:p>
            <a:pPr marL="742950" lvl="1" indent="-285750">
              <a:buFont typeface="Arial" panose="020B0604020202020204" pitchFamily="34" charset="0"/>
              <a:buChar char="•"/>
            </a:pPr>
            <a:r>
              <a:rPr lang="en-GB" b="1" i="1" dirty="0"/>
              <a:t>Backup Strategy:</a:t>
            </a:r>
          </a:p>
          <a:p>
            <a:pPr marL="1143000" lvl="2" indent="-228600">
              <a:buFont typeface="Arial" panose="020B0604020202020204" pitchFamily="34" charset="0"/>
              <a:buChar char="•"/>
            </a:pPr>
            <a:r>
              <a:rPr lang="en-GB" b="1" i="1" dirty="0"/>
              <a:t>Implement a robust backup solution that maintains offline, encrypted, and regular backups of critical data.</a:t>
            </a:r>
          </a:p>
          <a:p>
            <a:pPr marL="1143000" lvl="2" indent="-228600">
              <a:buFont typeface="Arial" panose="020B0604020202020204" pitchFamily="34" charset="0"/>
              <a:buChar char="•"/>
            </a:pPr>
            <a:r>
              <a:rPr lang="en-GB" b="1" i="1" dirty="0"/>
              <a:t>Ensure backup systems are segmented from the main network to prevent </a:t>
            </a:r>
            <a:r>
              <a:rPr lang="en-GB" b="1" i="1" dirty="0" err="1"/>
              <a:t>ransomware</a:t>
            </a:r>
            <a:r>
              <a:rPr lang="en-GB" b="1" i="1" dirty="0"/>
              <a:t> from spreading to them.</a:t>
            </a:r>
          </a:p>
          <a:p>
            <a:pPr marL="742950" lvl="1" indent="-285750">
              <a:buFont typeface="Arial" panose="020B0604020202020204" pitchFamily="34" charset="0"/>
              <a:buChar char="•"/>
            </a:pPr>
            <a:r>
              <a:rPr lang="en-GB" b="1" i="1" dirty="0"/>
              <a:t>Security Tools Setup:</a:t>
            </a:r>
          </a:p>
          <a:p>
            <a:pPr marL="1143000" lvl="2" indent="-228600">
              <a:buFont typeface="Arial" panose="020B0604020202020204" pitchFamily="34" charset="0"/>
              <a:buChar char="•"/>
            </a:pPr>
            <a:r>
              <a:rPr lang="en-GB" b="1" i="1" dirty="0"/>
              <a:t>Deploy endpoint protection, anti-malware solutions, and configure SIEM to detect suspicious file changes, encryption patterns, or unauthorized access to systems.</a:t>
            </a:r>
          </a:p>
          <a:p>
            <a:pPr marL="1143000" lvl="2" indent="-228600">
              <a:buFont typeface="Arial" panose="020B0604020202020204" pitchFamily="34" charset="0"/>
              <a:buChar char="•"/>
            </a:pPr>
            <a:r>
              <a:rPr lang="en-GB" b="1" i="1" dirty="0"/>
              <a:t>Regularly update all software, including operating systems and applications, to patch known vulnerabilities.</a:t>
            </a:r>
          </a:p>
          <a:p>
            <a:pPr marL="742950" lvl="1" indent="-285750">
              <a:buFont typeface="Arial" panose="020B0604020202020204" pitchFamily="34" charset="0"/>
              <a:buChar char="•"/>
            </a:pPr>
            <a:r>
              <a:rPr lang="en-GB" b="1" i="1" dirty="0"/>
              <a:t>Employee Awareness:</a:t>
            </a:r>
          </a:p>
          <a:p>
            <a:pPr marL="1143000" lvl="2" indent="-228600">
              <a:buFont typeface="Arial" panose="020B0604020202020204" pitchFamily="34" charset="0"/>
              <a:buChar char="•"/>
            </a:pPr>
            <a:r>
              <a:rPr lang="en-GB" b="1" i="1" dirty="0"/>
              <a:t>Conduct security awareness training on recognizing phishing emails, malicious attachments, and suspicious websites.</a:t>
            </a:r>
          </a:p>
          <a:p>
            <a:pPr marL="1143000" lvl="2" indent="-228600">
              <a:buFont typeface="Arial" panose="020B0604020202020204" pitchFamily="34" charset="0"/>
              <a:buChar char="•"/>
            </a:pPr>
            <a:r>
              <a:rPr lang="en-GB" b="1" i="1" dirty="0"/>
              <a:t>Train staff on how to report potential </a:t>
            </a:r>
            <a:r>
              <a:rPr lang="en-GB" b="1" i="1" dirty="0" err="1"/>
              <a:t>ransomware</a:t>
            </a:r>
            <a:r>
              <a:rPr lang="en-GB" b="1" i="1" dirty="0"/>
              <a:t> attacks immediately.</a:t>
            </a:r>
          </a:p>
        </p:txBody>
      </p:sp>
    </p:spTree>
    <p:extLst>
      <p:ext uri="{BB962C8B-B14F-4D97-AF65-F5344CB8AC3E}">
        <p14:creationId xmlns:p14="http://schemas.microsoft.com/office/powerpoint/2010/main" val="3689541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709" y="688765"/>
            <a:ext cx="8074325" cy="5657850"/>
          </a:xfrm>
          <a:prstGeom prst="rect">
            <a:avLst/>
          </a:prstGeom>
        </p:spPr>
      </p:pic>
    </p:spTree>
    <p:extLst>
      <p:ext uri="{BB962C8B-B14F-4D97-AF65-F5344CB8AC3E}">
        <p14:creationId xmlns:p14="http://schemas.microsoft.com/office/powerpoint/2010/main" val="4149614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32913" y="225369"/>
            <a:ext cx="9773728" cy="643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3600" b="1" i="1" u="none" strike="noStrike" cap="none" normalizeH="0" baseline="0" dirty="0" smtClean="0">
                <a:ln>
                  <a:noFill/>
                </a:ln>
                <a:solidFill>
                  <a:schemeClr val="accent2">
                    <a:lumMod val="75000"/>
                  </a:schemeClr>
                </a:solidFill>
                <a:effectLst/>
                <a:latin typeface="Arial" panose="020B0604020202020204" pitchFamily="34" charset="0"/>
              </a:rPr>
              <a:t>Phase 2: Detection &amp;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1" u="none" strike="noStrike" cap="none" normalizeH="0" baseline="0" dirty="0" smtClean="0">
                <a:ln>
                  <a:noFill/>
                </a:ln>
                <a:solidFill>
                  <a:schemeClr val="tx1"/>
                </a:solidFill>
                <a:effectLst/>
                <a:latin typeface="Arial" panose="020B0604020202020204" pitchFamily="34" charset="0"/>
              </a:rPr>
              <a:t>Objective: Detect the </a:t>
            </a:r>
            <a:r>
              <a:rPr kumimoji="0" lang="en-US" sz="1600" b="1" i="1" u="none" strike="noStrike" cap="none" normalizeH="0" baseline="0" dirty="0" err="1" smtClean="0">
                <a:ln>
                  <a:noFill/>
                </a:ln>
                <a:solidFill>
                  <a:schemeClr val="tx1"/>
                </a:solidFill>
                <a:effectLst/>
                <a:latin typeface="Arial" panose="020B0604020202020204" pitchFamily="34" charset="0"/>
              </a:rPr>
              <a:t>ransomware</a:t>
            </a:r>
            <a:r>
              <a:rPr kumimoji="0" lang="en-US" sz="1600" b="1" i="1" u="none" strike="noStrike" cap="none" normalizeH="0" baseline="0" dirty="0" smtClean="0">
                <a:ln>
                  <a:noFill/>
                </a:ln>
                <a:solidFill>
                  <a:schemeClr val="tx1"/>
                </a:solidFill>
                <a:effectLst/>
                <a:latin typeface="Arial" panose="020B0604020202020204" pitchFamily="34" charset="0"/>
              </a:rPr>
              <a:t> attack early and assess the extent of the compromise.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Key Actions: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Detection:</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Use SIEM, endpoint detection and response (EDR) tools, and anti-malware solutions to monitor for:</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Unusual file encryption activities.</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Abnormal file access patterns (e.g., massive file modifications or renaming).</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Unauthorized access to critical servers or shared folders.</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Suspicious processes running that could indicate </a:t>
            </a:r>
            <a:r>
              <a:rPr kumimoji="0" lang="en-US" sz="1800" b="1" i="1" u="none" strike="noStrike" cap="none" normalizeH="0" baseline="0" dirty="0" err="1" smtClean="0">
                <a:ln>
                  <a:noFill/>
                </a:ln>
                <a:solidFill>
                  <a:schemeClr val="tx1"/>
                </a:solidFill>
                <a:effectLst/>
                <a:latin typeface="Arial" panose="020B0604020202020204" pitchFamily="34" charset="0"/>
              </a:rPr>
              <a:t>ransomware</a:t>
            </a:r>
            <a:r>
              <a:rPr kumimoji="0" lang="en-US" sz="1800" b="1" i="1" u="none" strike="noStrike" cap="none" normalizeH="0" baseline="0" dirty="0" smtClean="0">
                <a:ln>
                  <a:noFill/>
                </a:ln>
                <a:solidFill>
                  <a:schemeClr val="tx1"/>
                </a:solidFill>
                <a:effectLst/>
                <a:latin typeface="Arial" panose="020B0604020202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Indicators of Compromise (</a:t>
            </a:r>
            <a:r>
              <a:rPr kumimoji="0" lang="en-US" sz="1800" b="1" i="1" u="none" strike="noStrike" cap="none" normalizeH="0" baseline="0" dirty="0" err="1" smtClean="0">
                <a:ln>
                  <a:noFill/>
                </a:ln>
                <a:solidFill>
                  <a:schemeClr val="tx1"/>
                </a:solidFill>
                <a:effectLst/>
                <a:latin typeface="Arial" panose="020B0604020202020204" pitchFamily="34" charset="0"/>
              </a:rPr>
              <a:t>IoCs</a:t>
            </a:r>
            <a:r>
              <a:rPr kumimoji="0" lang="en-US" sz="1800" b="1" i="1" u="none" strike="noStrike" cap="none" normalizeH="0" baseline="0" dirty="0" smtClean="0">
                <a:ln>
                  <a:noFill/>
                </a:ln>
                <a:solidFill>
                  <a:schemeClr val="tx1"/>
                </a:solidFill>
                <a:effectLst/>
                <a:latin typeface="Arial" panose="020B0604020202020204" pitchFamily="34" charset="0"/>
              </a:rPr>
              <a:t>) include:</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Ransom notes appearing on systems.</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Files with unusual extensions (e.g., </a:t>
            </a:r>
            <a:r>
              <a:rPr kumimoji="0" lang="en-US" sz="1000" b="1" i="1" u="none" strike="noStrike" cap="none" normalizeH="0" baseline="0" dirty="0" smtClean="0">
                <a:ln>
                  <a:noFill/>
                </a:ln>
                <a:solidFill>
                  <a:schemeClr val="tx1"/>
                </a:solidFill>
                <a:effectLst/>
                <a:latin typeface="Arial Unicode MS" panose="020B0604020202020204" pitchFamily="34" charset="-128"/>
              </a:rPr>
              <a:t>.locked</a:t>
            </a:r>
            <a:r>
              <a:rPr kumimoji="0" lang="en-US" sz="800" b="1" i="1" u="none" strike="noStrike" cap="none" normalizeH="0" baseline="0" dirty="0" smtClean="0">
                <a:ln>
                  <a:noFill/>
                </a:ln>
                <a:solidFill>
                  <a:schemeClr val="tx1"/>
                </a:solidFill>
                <a:effectLst/>
              </a:rPr>
              <a:t>, </a:t>
            </a:r>
            <a:r>
              <a:rPr kumimoji="0" lang="en-US" sz="1000" b="1" i="1" u="none" strike="noStrike" cap="none" normalizeH="0" baseline="0" dirty="0" smtClean="0">
                <a:ln>
                  <a:noFill/>
                </a:ln>
                <a:solidFill>
                  <a:schemeClr val="tx1"/>
                </a:solidFill>
                <a:effectLst/>
                <a:latin typeface="Arial Unicode MS" panose="020B0604020202020204" pitchFamily="34" charset="-128"/>
              </a:rPr>
              <a:t>.crypt</a:t>
            </a:r>
            <a:r>
              <a:rPr kumimoji="0" lang="en-US" sz="800" b="1" i="1" u="none" strike="noStrike" cap="none" normalizeH="0" baseline="0" dirty="0" smtClean="0">
                <a:ln>
                  <a:noFill/>
                </a:ln>
                <a:solidFill>
                  <a:schemeClr val="tx1"/>
                </a:solidFill>
                <a:effectLst/>
              </a:rPr>
              <a:t>).</a:t>
            </a:r>
            <a:endParaRPr kumimoji="0" lang="en-US" sz="1800" b="1" i="1" u="none" strike="noStrike" cap="none" normalizeH="0" baseline="0" dirty="0" smtClean="0">
              <a:ln>
                <a:noFill/>
              </a:ln>
              <a:solidFill>
                <a:schemeClr val="tx1"/>
              </a:solidFill>
              <a:effectLst/>
              <a:latin typeface="Arial" panose="020B0604020202020204" pitchFamily="34" charset="0"/>
            </a:endParaRP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Users unable to access their files or systems.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Analysis: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Determine which systems are affected and the extent of the damage.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Analyze the </a:t>
            </a:r>
            <a:r>
              <a:rPr kumimoji="0" lang="en-US" sz="1800" b="1" i="1" u="none" strike="noStrike" cap="none" normalizeH="0" baseline="0" dirty="0" err="1" smtClean="0">
                <a:ln>
                  <a:noFill/>
                </a:ln>
                <a:solidFill>
                  <a:schemeClr val="tx1"/>
                </a:solidFill>
                <a:effectLst/>
                <a:latin typeface="Arial" panose="020B0604020202020204" pitchFamily="34" charset="0"/>
              </a:rPr>
              <a:t>ransomware</a:t>
            </a:r>
            <a:r>
              <a:rPr kumimoji="0" lang="en-US" sz="1800" b="1" i="1" u="none" strike="noStrike" cap="none" normalizeH="0" baseline="0" dirty="0" smtClean="0">
                <a:ln>
                  <a:noFill/>
                </a:ln>
                <a:solidFill>
                  <a:schemeClr val="tx1"/>
                </a:solidFill>
                <a:effectLst/>
                <a:latin typeface="Arial" panose="020B0604020202020204" pitchFamily="34" charset="0"/>
              </a:rPr>
              <a:t> variant (e.g., </a:t>
            </a:r>
            <a:r>
              <a:rPr kumimoji="0" lang="en-US" sz="1800" b="1" i="1" u="none" strike="noStrike" cap="none" normalizeH="0" baseline="0" dirty="0" err="1" smtClean="0">
                <a:ln>
                  <a:noFill/>
                </a:ln>
                <a:solidFill>
                  <a:schemeClr val="tx1"/>
                </a:solidFill>
                <a:effectLst/>
                <a:latin typeface="Arial" panose="020B0604020202020204" pitchFamily="34" charset="0"/>
              </a:rPr>
              <a:t>WannaCry</a:t>
            </a:r>
            <a:r>
              <a:rPr kumimoji="0" lang="en-US" sz="1800" b="1" i="1" u="none" strike="noStrike" cap="none" normalizeH="0" baseline="0" dirty="0" smtClean="0">
                <a:ln>
                  <a:noFill/>
                </a:ln>
                <a:solidFill>
                  <a:schemeClr val="tx1"/>
                </a:solidFill>
                <a:effectLst/>
                <a:latin typeface="Arial" panose="020B0604020202020204" pitchFamily="34" charset="0"/>
              </a:rPr>
              <a:t>, </a:t>
            </a:r>
            <a:r>
              <a:rPr kumimoji="0" lang="en-US" sz="1800" b="1" i="1" u="none" strike="noStrike" cap="none" normalizeH="0" baseline="0" dirty="0" err="1" smtClean="0">
                <a:ln>
                  <a:noFill/>
                </a:ln>
                <a:solidFill>
                  <a:schemeClr val="tx1"/>
                </a:solidFill>
                <a:effectLst/>
                <a:latin typeface="Arial" panose="020B0604020202020204" pitchFamily="34" charset="0"/>
              </a:rPr>
              <a:t>Ryuk</a:t>
            </a:r>
            <a:r>
              <a:rPr kumimoji="0" lang="en-US" sz="1800" b="1" i="1" u="none" strike="noStrike" cap="none" normalizeH="0" baseline="0" dirty="0" smtClean="0">
                <a:ln>
                  <a:noFill/>
                </a:ln>
                <a:solidFill>
                  <a:schemeClr val="tx1"/>
                </a:solidFill>
                <a:effectLst/>
                <a:latin typeface="Arial" panose="020B0604020202020204" pitchFamily="34" charset="0"/>
              </a:rPr>
              <a:t>, etc.) using threat intelligence databases to understand its behavior.</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tx1"/>
                </a:solidFill>
                <a:effectLst/>
                <a:latin typeface="Arial" panose="020B0604020202020204" pitchFamily="34" charset="0"/>
              </a:rPr>
              <a:t>Investigate how the </a:t>
            </a:r>
            <a:r>
              <a:rPr kumimoji="0" lang="en-US" sz="1800" b="1" i="1" u="none" strike="noStrike" cap="none" normalizeH="0" baseline="0" dirty="0" err="1" smtClean="0">
                <a:ln>
                  <a:noFill/>
                </a:ln>
                <a:solidFill>
                  <a:schemeClr val="tx1"/>
                </a:solidFill>
                <a:effectLst/>
                <a:latin typeface="Arial" panose="020B0604020202020204" pitchFamily="34" charset="0"/>
              </a:rPr>
              <a:t>ransomware</a:t>
            </a:r>
            <a:r>
              <a:rPr kumimoji="0" lang="en-US" sz="1800" b="1" i="1" u="none" strike="noStrike" cap="none" normalizeH="0" baseline="0" dirty="0" smtClean="0">
                <a:ln>
                  <a:noFill/>
                </a:ln>
                <a:solidFill>
                  <a:schemeClr val="tx1"/>
                </a:solidFill>
                <a:effectLst/>
                <a:latin typeface="Arial" panose="020B0604020202020204" pitchFamily="34" charset="0"/>
              </a:rPr>
              <a:t> entered the network (e.g., phishing email, drive-by download, or exploited vulnerability).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1" i="1"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3690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475" y="1024941"/>
            <a:ext cx="10058400" cy="4536040"/>
          </a:xfrm>
          <a:prstGeom prst="rect">
            <a:avLst/>
          </a:prstGeom>
        </p:spPr>
      </p:pic>
    </p:spTree>
    <p:extLst>
      <p:ext uri="{BB962C8B-B14F-4D97-AF65-F5344CB8AC3E}">
        <p14:creationId xmlns:p14="http://schemas.microsoft.com/office/powerpoint/2010/main" val="1435409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9010"/>
            <a:ext cx="11611155" cy="7030528"/>
          </a:xfrm>
          <a:prstGeom prst="rect">
            <a:avLst/>
          </a:prstGeom>
        </p:spPr>
        <p:txBody>
          <a:bodyPr wrap="square">
            <a:spAutoFit/>
          </a:bodyPr>
          <a:lstStyle/>
          <a:p>
            <a:pPr algn="ctr"/>
            <a:r>
              <a:rPr lang="en-GB" sz="2000" b="1" dirty="0">
                <a:solidFill>
                  <a:schemeClr val="accent3">
                    <a:lumMod val="75000"/>
                  </a:schemeClr>
                </a:solidFill>
              </a:rPr>
              <a:t>Phase 3: Containment, Eradication &amp; Recovery</a:t>
            </a:r>
          </a:p>
          <a:p>
            <a:pPr>
              <a:buFont typeface="Arial" panose="020B0604020202020204" pitchFamily="34" charset="0"/>
              <a:buChar char="•"/>
            </a:pPr>
            <a:r>
              <a:rPr lang="en-GB" b="1" dirty="0"/>
              <a:t>Objective</a:t>
            </a:r>
            <a:r>
              <a:rPr lang="en-GB" dirty="0"/>
              <a:t>: Stop the spread of </a:t>
            </a:r>
            <a:r>
              <a:rPr lang="en-GB" dirty="0" err="1"/>
              <a:t>ransomware</a:t>
            </a:r>
            <a:r>
              <a:rPr lang="en-GB" dirty="0"/>
              <a:t>, remove the infection, and restore systems to full functionality.</a:t>
            </a:r>
          </a:p>
          <a:p>
            <a:pPr>
              <a:buFont typeface="Arial" panose="020B0604020202020204" pitchFamily="34" charset="0"/>
              <a:buChar char="•"/>
            </a:pPr>
            <a:r>
              <a:rPr lang="en-GB" b="1" dirty="0"/>
              <a:t>Key Actions</a:t>
            </a:r>
            <a:r>
              <a:rPr lang="en-GB" dirty="0"/>
              <a:t>:</a:t>
            </a:r>
          </a:p>
          <a:p>
            <a:pPr marL="742950" lvl="1" indent="-285750">
              <a:buFont typeface="Arial" panose="020B0604020202020204" pitchFamily="34" charset="0"/>
              <a:buChar char="•"/>
            </a:pPr>
            <a:r>
              <a:rPr lang="en-GB" b="1" dirty="0"/>
              <a:t>Containment</a:t>
            </a:r>
            <a:r>
              <a:rPr lang="en-GB" dirty="0"/>
              <a:t>:</a:t>
            </a:r>
          </a:p>
          <a:p>
            <a:pPr marL="1143000" lvl="2" indent="-228600">
              <a:buFont typeface="Arial" panose="020B0604020202020204" pitchFamily="34" charset="0"/>
              <a:buChar char="•"/>
            </a:pPr>
            <a:r>
              <a:rPr lang="en-GB" b="1" dirty="0"/>
              <a:t>Isolate infected systems</a:t>
            </a:r>
            <a:r>
              <a:rPr lang="en-GB" dirty="0"/>
              <a:t>: Disconnect affected devices from the network to prevent </a:t>
            </a:r>
            <a:r>
              <a:rPr lang="en-GB" dirty="0" err="1"/>
              <a:t>ransomware</a:t>
            </a:r>
            <a:r>
              <a:rPr lang="en-GB" dirty="0"/>
              <a:t> from spreading to other systems.</a:t>
            </a:r>
          </a:p>
          <a:p>
            <a:pPr marL="1143000" lvl="2" indent="-228600">
              <a:buFont typeface="Arial" panose="020B0604020202020204" pitchFamily="34" charset="0"/>
              <a:buChar char="•"/>
            </a:pPr>
            <a:r>
              <a:rPr lang="en-GB" b="1" dirty="0"/>
              <a:t>Disable compromised accounts</a:t>
            </a:r>
            <a:r>
              <a:rPr lang="en-GB" dirty="0"/>
              <a:t>: If credentials are compromised, disable affected user accounts.</a:t>
            </a:r>
          </a:p>
          <a:p>
            <a:pPr marL="1143000" lvl="2" indent="-228600">
              <a:buFont typeface="Arial" panose="020B0604020202020204" pitchFamily="34" charset="0"/>
              <a:buChar char="•"/>
            </a:pPr>
            <a:r>
              <a:rPr lang="en-GB" b="1" dirty="0"/>
              <a:t>Block command-and-control (C2) communications</a:t>
            </a:r>
            <a:r>
              <a:rPr lang="en-GB" dirty="0"/>
              <a:t>: Use </a:t>
            </a:r>
            <a:r>
              <a:rPr lang="en-GB" b="1" dirty="0"/>
              <a:t>firewalls</a:t>
            </a:r>
            <a:r>
              <a:rPr lang="en-GB" dirty="0"/>
              <a:t> and </a:t>
            </a:r>
            <a:r>
              <a:rPr lang="en-GB" b="1" dirty="0"/>
              <a:t>SIEM</a:t>
            </a:r>
            <a:r>
              <a:rPr lang="en-GB" dirty="0"/>
              <a:t> to block outbound traffic to suspicious IP addresses associated with </a:t>
            </a:r>
            <a:r>
              <a:rPr lang="en-GB" dirty="0" err="1"/>
              <a:t>ransomware</a:t>
            </a:r>
            <a:r>
              <a:rPr lang="en-GB" dirty="0"/>
              <a:t>.</a:t>
            </a:r>
          </a:p>
          <a:p>
            <a:pPr marL="742950" lvl="1" indent="-285750">
              <a:buFont typeface="Arial" panose="020B0604020202020204" pitchFamily="34" charset="0"/>
              <a:buChar char="•"/>
            </a:pPr>
            <a:r>
              <a:rPr lang="en-GB" b="1" dirty="0" smtClean="0"/>
              <a:t>Eradication</a:t>
            </a:r>
            <a:r>
              <a:rPr lang="en-GB" dirty="0"/>
              <a:t>:</a:t>
            </a:r>
          </a:p>
          <a:p>
            <a:pPr marL="1143000" lvl="2" indent="-228600">
              <a:buFont typeface="Arial" panose="020B0604020202020204" pitchFamily="34" charset="0"/>
              <a:buChar char="•"/>
            </a:pPr>
            <a:r>
              <a:rPr lang="en-GB" b="1" dirty="0"/>
              <a:t>Remove </a:t>
            </a:r>
            <a:r>
              <a:rPr lang="en-GB" b="1" dirty="0" err="1"/>
              <a:t>ransomware</a:t>
            </a:r>
            <a:r>
              <a:rPr lang="en-GB" dirty="0"/>
              <a:t>: Use anti-malware and endpoint security tools to clean </a:t>
            </a:r>
            <a:r>
              <a:rPr lang="en-GB" dirty="0" err="1"/>
              <a:t>ransomware</a:t>
            </a:r>
            <a:r>
              <a:rPr lang="en-GB" dirty="0"/>
              <a:t> from infected systems.</a:t>
            </a:r>
          </a:p>
          <a:p>
            <a:pPr marL="1143000" lvl="2" indent="-228600">
              <a:buFont typeface="Arial" panose="020B0604020202020204" pitchFamily="34" charset="0"/>
              <a:buChar char="•"/>
            </a:pPr>
            <a:r>
              <a:rPr lang="en-GB" b="1" dirty="0"/>
              <a:t>Identify the attack vector</a:t>
            </a:r>
            <a:r>
              <a:rPr lang="en-GB" dirty="0"/>
              <a:t> (e.g., phishing, vulnerability) and patch the vulnerability or close the entry point.</a:t>
            </a:r>
          </a:p>
          <a:p>
            <a:pPr marL="1143000" lvl="2" indent="-228600">
              <a:buFont typeface="Arial" panose="020B0604020202020204" pitchFamily="34" charset="0"/>
              <a:buChar char="•"/>
            </a:pPr>
            <a:r>
              <a:rPr lang="en-GB" dirty="0"/>
              <a:t>Perform a </a:t>
            </a:r>
            <a:r>
              <a:rPr lang="en-GB" b="1" dirty="0"/>
              <a:t>full forensic analysis</a:t>
            </a:r>
            <a:r>
              <a:rPr lang="en-GB" dirty="0"/>
              <a:t> to ensure all traces of </a:t>
            </a:r>
            <a:r>
              <a:rPr lang="en-GB" dirty="0" err="1"/>
              <a:t>ransomware</a:t>
            </a:r>
            <a:r>
              <a:rPr lang="en-GB" dirty="0"/>
              <a:t> and its footholds are eliminated.</a:t>
            </a:r>
          </a:p>
          <a:p>
            <a:pPr marL="742950" lvl="1" indent="-285750">
              <a:buFont typeface="Arial" panose="020B0604020202020204" pitchFamily="34" charset="0"/>
              <a:buChar char="•"/>
            </a:pPr>
            <a:r>
              <a:rPr lang="en-GB" b="1" dirty="0"/>
              <a:t>Recovery</a:t>
            </a:r>
            <a:r>
              <a:rPr lang="en-GB" dirty="0"/>
              <a:t>:</a:t>
            </a:r>
          </a:p>
          <a:p>
            <a:pPr marL="1143000" lvl="2" indent="-228600">
              <a:buFont typeface="Arial" panose="020B0604020202020204" pitchFamily="34" charset="0"/>
              <a:buChar char="•"/>
            </a:pPr>
            <a:r>
              <a:rPr lang="en-GB" b="1" dirty="0"/>
              <a:t>Restore systems from clean backups</a:t>
            </a:r>
            <a:r>
              <a:rPr lang="en-GB" dirty="0"/>
              <a:t>: Only restore from offline backups that were not compromised by the </a:t>
            </a:r>
            <a:r>
              <a:rPr lang="en-GB" dirty="0" err="1"/>
              <a:t>ransomware</a:t>
            </a:r>
            <a:r>
              <a:rPr lang="en-GB" dirty="0"/>
              <a:t>.</a:t>
            </a:r>
          </a:p>
          <a:p>
            <a:pPr marL="1143000" lvl="2" indent="-228600">
              <a:buFont typeface="Arial" panose="020B0604020202020204" pitchFamily="34" charset="0"/>
              <a:buChar char="•"/>
            </a:pPr>
            <a:r>
              <a:rPr lang="en-GB" b="1" dirty="0"/>
              <a:t>Validate data integrity</a:t>
            </a:r>
            <a:r>
              <a:rPr lang="en-GB" dirty="0"/>
              <a:t>: Ensure that restored systems and data are clean and functional before reconnecting to the network.</a:t>
            </a:r>
          </a:p>
          <a:p>
            <a:pPr marL="1143000" lvl="2" indent="-228600">
              <a:buFont typeface="Arial" panose="020B0604020202020204" pitchFamily="34" charset="0"/>
              <a:buChar char="•"/>
            </a:pPr>
            <a:r>
              <a:rPr lang="en-GB" dirty="0"/>
              <a:t>Gradually </a:t>
            </a:r>
            <a:r>
              <a:rPr lang="en-GB" b="1" dirty="0"/>
              <a:t>reconnect systems</a:t>
            </a:r>
            <a:r>
              <a:rPr lang="en-GB" dirty="0"/>
              <a:t> to the network and closely monitor for any signs of residual </a:t>
            </a:r>
            <a:r>
              <a:rPr lang="en-GB" dirty="0" err="1"/>
              <a:t>ransomware</a:t>
            </a:r>
            <a:r>
              <a:rPr lang="en-GB" dirty="0"/>
              <a:t> activity.</a:t>
            </a:r>
          </a:p>
        </p:txBody>
      </p:sp>
    </p:spTree>
    <p:extLst>
      <p:ext uri="{BB962C8B-B14F-4D97-AF65-F5344CB8AC3E}">
        <p14:creationId xmlns:p14="http://schemas.microsoft.com/office/powerpoint/2010/main" val="2626684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03" y="621102"/>
            <a:ext cx="9721969" cy="5657850"/>
          </a:xfrm>
          <a:prstGeom prst="rect">
            <a:avLst/>
          </a:prstGeom>
        </p:spPr>
      </p:pic>
    </p:spTree>
    <p:extLst>
      <p:ext uri="{BB962C8B-B14F-4D97-AF65-F5344CB8AC3E}">
        <p14:creationId xmlns:p14="http://schemas.microsoft.com/office/powerpoint/2010/main" val="52768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i="1" dirty="0"/>
              <a:t>Attack Types Covered by the Project</a:t>
            </a:r>
          </a:p>
        </p:txBody>
      </p:sp>
      <p:sp>
        <p:nvSpPr>
          <p:cNvPr id="3" name="Content Placeholder 2"/>
          <p:cNvSpPr>
            <a:spLocks noGrp="1"/>
          </p:cNvSpPr>
          <p:nvPr>
            <p:ph idx="1"/>
          </p:nvPr>
        </p:nvSpPr>
        <p:spPr/>
        <p:txBody>
          <a:bodyPr/>
          <a:lstStyle/>
          <a:p>
            <a:r>
              <a:rPr lang="en-GB" b="1" dirty="0"/>
              <a:t>4. </a:t>
            </a:r>
            <a:r>
              <a:rPr lang="en-GB" b="1" dirty="0" err="1"/>
              <a:t>Ransomware</a:t>
            </a:r>
            <a:r>
              <a:rPr lang="en-GB" b="1" dirty="0"/>
              <a:t> Attacks</a:t>
            </a:r>
          </a:p>
          <a:p>
            <a:r>
              <a:rPr lang="en-GB" b="1" dirty="0"/>
              <a:t>Description</a:t>
            </a:r>
            <a:r>
              <a:rPr lang="en-GB" dirty="0"/>
              <a:t>: A type of malware that encrypts the victim's files and demands a ransom (often in </a:t>
            </a:r>
            <a:r>
              <a:rPr lang="en-GB" dirty="0" err="1"/>
              <a:t>cryptocurrency</a:t>
            </a:r>
            <a:r>
              <a:rPr lang="en-GB" dirty="0"/>
              <a:t>) to restore access.</a:t>
            </a:r>
          </a:p>
          <a:p>
            <a:r>
              <a:rPr lang="en-GB" b="1" dirty="0"/>
              <a:t>Goal</a:t>
            </a:r>
            <a:r>
              <a:rPr lang="en-GB" dirty="0"/>
              <a:t>: Extort money from victims by threatening to permanently lock or destroy their data.</a:t>
            </a:r>
          </a:p>
          <a:p>
            <a:r>
              <a:rPr lang="en-GB" b="1" dirty="0"/>
              <a:t>Attack Method</a:t>
            </a:r>
            <a:r>
              <a:rPr lang="en-GB" dirty="0"/>
              <a:t>: Usually spreads via phishing emails or malicious downloads, encrypting important files on the victim's system.</a:t>
            </a:r>
          </a:p>
          <a:p>
            <a:r>
              <a:rPr lang="en-GB" b="1" dirty="0"/>
              <a:t>Response</a:t>
            </a:r>
            <a:r>
              <a:rPr lang="en-GB" dirty="0"/>
              <a:t>: Isolate infected systems, avoid paying the ransom, restore from backups, and employ decryption tools if available.</a:t>
            </a:r>
          </a:p>
          <a:p>
            <a:endParaRPr lang="en-GB" dirty="0"/>
          </a:p>
        </p:txBody>
      </p:sp>
    </p:spTree>
    <p:extLst>
      <p:ext uri="{BB962C8B-B14F-4D97-AF65-F5344CB8AC3E}">
        <p14:creationId xmlns:p14="http://schemas.microsoft.com/office/powerpoint/2010/main" val="70520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649" y="236664"/>
            <a:ext cx="9144000" cy="6124754"/>
          </a:xfrm>
          <a:prstGeom prst="rect">
            <a:avLst/>
          </a:prstGeom>
        </p:spPr>
        <p:txBody>
          <a:bodyPr wrap="square">
            <a:spAutoFit/>
          </a:bodyPr>
          <a:lstStyle/>
          <a:p>
            <a:pPr algn="ctr"/>
            <a:r>
              <a:rPr lang="en-GB" sz="3200" b="1" i="1" dirty="0">
                <a:solidFill>
                  <a:schemeClr val="accent2">
                    <a:lumMod val="75000"/>
                  </a:schemeClr>
                </a:solidFill>
              </a:rPr>
              <a:t>Phase 4: Post-Incident Activities</a:t>
            </a:r>
          </a:p>
          <a:p>
            <a:pPr>
              <a:buFont typeface="Arial" panose="020B0604020202020204" pitchFamily="34" charset="0"/>
              <a:buChar char="•"/>
            </a:pPr>
            <a:r>
              <a:rPr lang="en-GB" b="1" i="1" dirty="0"/>
              <a:t>Objective: Strengthen </a:t>
            </a:r>
            <a:r>
              <a:rPr lang="en-GB" b="1" i="1" dirty="0" err="1"/>
              <a:t>defenses</a:t>
            </a:r>
            <a:r>
              <a:rPr lang="en-GB" b="1" i="1" dirty="0"/>
              <a:t> by understanding how the </a:t>
            </a:r>
            <a:r>
              <a:rPr lang="en-GB" b="1" i="1" dirty="0" err="1"/>
              <a:t>ransomware</a:t>
            </a:r>
            <a:r>
              <a:rPr lang="en-GB" b="1" i="1" dirty="0"/>
              <a:t> attack occurred and making improvements to prevent future incidents.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Root Cause Analysis:</a:t>
            </a:r>
          </a:p>
          <a:p>
            <a:pPr marL="1143000" lvl="2" indent="-228600">
              <a:buFont typeface="Arial" panose="020B0604020202020204" pitchFamily="34" charset="0"/>
              <a:buChar char="•"/>
            </a:pPr>
            <a:r>
              <a:rPr lang="en-GB" b="1" i="1" dirty="0"/>
              <a:t>Investigate how the </a:t>
            </a:r>
            <a:r>
              <a:rPr lang="en-GB" b="1" i="1" dirty="0" err="1"/>
              <a:t>ransomware</a:t>
            </a:r>
            <a:r>
              <a:rPr lang="en-GB" b="1" i="1" dirty="0"/>
              <a:t> gained entry into the network (e.g., phishing, software vulnerability, weak password).</a:t>
            </a:r>
          </a:p>
          <a:p>
            <a:pPr marL="1143000" lvl="2" indent="-228600">
              <a:buFont typeface="Arial" panose="020B0604020202020204" pitchFamily="34" charset="0"/>
              <a:buChar char="•"/>
            </a:pPr>
            <a:r>
              <a:rPr lang="en-GB" b="1" i="1" dirty="0"/>
              <a:t>Identify the security gaps that allowed the </a:t>
            </a:r>
            <a:r>
              <a:rPr lang="en-GB" b="1" i="1" dirty="0" err="1"/>
              <a:t>ransomware</a:t>
            </a:r>
            <a:r>
              <a:rPr lang="en-GB" b="1" i="1" dirty="0"/>
              <a:t> to execute (e.g., lack of patching, no segmentation of backups).</a:t>
            </a:r>
          </a:p>
          <a:p>
            <a:pPr marL="742950" lvl="1" indent="-285750">
              <a:buFont typeface="Arial" panose="020B0604020202020204" pitchFamily="34" charset="0"/>
              <a:buChar char="•"/>
            </a:pPr>
            <a:r>
              <a:rPr lang="en-GB" b="1" i="1" dirty="0"/>
              <a:t>Strengthen Security:</a:t>
            </a:r>
          </a:p>
          <a:p>
            <a:pPr marL="1143000" lvl="2" indent="-228600">
              <a:buFont typeface="Arial" panose="020B0604020202020204" pitchFamily="34" charset="0"/>
              <a:buChar char="•"/>
            </a:pPr>
            <a:r>
              <a:rPr lang="en-GB" b="1" i="1" dirty="0"/>
              <a:t>Apply stronger email filters and endpoint protection settings to block malicious emails and attachments.</a:t>
            </a:r>
          </a:p>
          <a:p>
            <a:pPr marL="1143000" lvl="2" indent="-228600">
              <a:buFont typeface="Arial" panose="020B0604020202020204" pitchFamily="34" charset="0"/>
              <a:buChar char="•"/>
            </a:pPr>
            <a:r>
              <a:rPr lang="en-GB" b="1" i="1" dirty="0"/>
              <a:t>Enforce stricter access controls and implement multi-factor authentication (MFA) to reduce the risk of account compromise.</a:t>
            </a:r>
          </a:p>
          <a:p>
            <a:pPr marL="1143000" lvl="2" indent="-228600">
              <a:buFont typeface="Arial" panose="020B0604020202020204" pitchFamily="34" charset="0"/>
              <a:buChar char="•"/>
            </a:pPr>
            <a:r>
              <a:rPr lang="en-GB" b="1" i="1" dirty="0"/>
              <a:t>Increase network segmentation and ensure that backups are isolated from the main network.</a:t>
            </a:r>
          </a:p>
          <a:p>
            <a:pPr marL="742950" lvl="1" indent="-285750">
              <a:buFont typeface="Arial" panose="020B0604020202020204" pitchFamily="34" charset="0"/>
              <a:buChar char="•"/>
            </a:pPr>
            <a:r>
              <a:rPr lang="en-GB" b="1" i="1" dirty="0"/>
              <a:t>Incident Reporting:</a:t>
            </a:r>
          </a:p>
          <a:p>
            <a:pPr marL="1143000" lvl="2" indent="-228600">
              <a:buFont typeface="Arial" panose="020B0604020202020204" pitchFamily="34" charset="0"/>
              <a:buChar char="•"/>
            </a:pPr>
            <a:r>
              <a:rPr lang="en-GB" b="1" i="1" dirty="0"/>
              <a:t>Document the </a:t>
            </a:r>
            <a:r>
              <a:rPr lang="en-GB" b="1" i="1" dirty="0" err="1"/>
              <a:t>ransomware</a:t>
            </a:r>
            <a:r>
              <a:rPr lang="en-GB" b="1" i="1" dirty="0"/>
              <a:t> attack, including how it was detected, the scope of the damage, and how it was resolved.</a:t>
            </a:r>
          </a:p>
          <a:p>
            <a:pPr marL="1143000" lvl="2" indent="-228600">
              <a:buFont typeface="Arial" panose="020B0604020202020204" pitchFamily="34" charset="0"/>
              <a:buChar char="•"/>
            </a:pPr>
            <a:r>
              <a:rPr lang="en-GB" b="1" i="1" dirty="0"/>
              <a:t>Share the incident report with relevant stakeholders, including management, legal, and regulatory authorities (if applicable).</a:t>
            </a:r>
          </a:p>
        </p:txBody>
      </p:sp>
    </p:spTree>
    <p:extLst>
      <p:ext uri="{BB962C8B-B14F-4D97-AF65-F5344CB8AC3E}">
        <p14:creationId xmlns:p14="http://schemas.microsoft.com/office/powerpoint/2010/main" val="3411092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026" y="984306"/>
            <a:ext cx="8205054" cy="4614240"/>
          </a:xfrm>
          <a:prstGeom prst="rect">
            <a:avLst/>
          </a:prstGeom>
        </p:spPr>
      </p:pic>
    </p:spTree>
    <p:extLst>
      <p:ext uri="{BB962C8B-B14F-4D97-AF65-F5344CB8AC3E}">
        <p14:creationId xmlns:p14="http://schemas.microsoft.com/office/powerpoint/2010/main" val="4094836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8574" y="149446"/>
            <a:ext cx="8980098" cy="6617196"/>
          </a:xfrm>
          <a:prstGeom prst="rect">
            <a:avLst/>
          </a:prstGeom>
        </p:spPr>
        <p:txBody>
          <a:bodyPr wrap="square">
            <a:spAutoFit/>
          </a:bodyPr>
          <a:lstStyle/>
          <a:p>
            <a:pPr algn="ctr"/>
            <a:r>
              <a:rPr lang="en-GB" sz="2800" b="1" i="1" dirty="0"/>
              <a:t>Lessons Learned</a:t>
            </a:r>
          </a:p>
          <a:p>
            <a:pPr>
              <a:buFont typeface="Arial" panose="020B0604020202020204" pitchFamily="34" charset="0"/>
              <a:buChar char="•"/>
            </a:pPr>
            <a:r>
              <a:rPr lang="en-GB" b="1" dirty="0"/>
              <a:t>Objective</a:t>
            </a:r>
            <a:r>
              <a:rPr lang="en-GB" dirty="0"/>
              <a:t>: Improve future </a:t>
            </a:r>
            <a:r>
              <a:rPr lang="en-GB" dirty="0" err="1"/>
              <a:t>ransomware</a:t>
            </a:r>
            <a:r>
              <a:rPr lang="en-GB" dirty="0"/>
              <a:t> detection, response capabilities, and prevention measures.</a:t>
            </a:r>
          </a:p>
          <a:p>
            <a:pPr>
              <a:buFont typeface="Arial" panose="020B0604020202020204" pitchFamily="34" charset="0"/>
              <a:buChar char="•"/>
            </a:pPr>
            <a:r>
              <a:rPr lang="en-GB" b="1" dirty="0"/>
              <a:t>Key Actions</a:t>
            </a:r>
            <a:r>
              <a:rPr lang="en-GB" dirty="0"/>
              <a:t>:</a:t>
            </a:r>
          </a:p>
          <a:p>
            <a:pPr marL="742950" lvl="1" indent="-285750">
              <a:buFont typeface="Arial" panose="020B0604020202020204" pitchFamily="34" charset="0"/>
              <a:buChar char="•"/>
            </a:pPr>
            <a:r>
              <a:rPr lang="en-GB" b="1" dirty="0"/>
              <a:t>Post-Incident Review</a:t>
            </a:r>
            <a:r>
              <a:rPr lang="en-GB" dirty="0"/>
              <a:t>:</a:t>
            </a:r>
          </a:p>
          <a:p>
            <a:pPr marL="1143000" lvl="2" indent="-228600">
              <a:buFont typeface="Arial" panose="020B0604020202020204" pitchFamily="34" charset="0"/>
              <a:buChar char="•"/>
            </a:pPr>
            <a:r>
              <a:rPr lang="en-GB" dirty="0"/>
              <a:t>Hold a </a:t>
            </a:r>
            <a:r>
              <a:rPr lang="en-GB" b="1" dirty="0"/>
              <a:t>post-mortem meeting</a:t>
            </a:r>
            <a:r>
              <a:rPr lang="en-GB" dirty="0"/>
              <a:t> with the Incident Response Team to assess the effectiveness of the response.</a:t>
            </a:r>
          </a:p>
          <a:p>
            <a:pPr marL="1143000" lvl="2" indent="-228600">
              <a:buFont typeface="Arial" panose="020B0604020202020204" pitchFamily="34" charset="0"/>
              <a:buChar char="•"/>
            </a:pPr>
            <a:r>
              <a:rPr lang="en-GB" dirty="0"/>
              <a:t>Discuss what worked well (e.g., detection speed, containment) and areas for improvement (e.g., backup restoration time).</a:t>
            </a:r>
          </a:p>
          <a:p>
            <a:pPr marL="742950" lvl="1" indent="-285750">
              <a:buFont typeface="Arial" panose="020B0604020202020204" pitchFamily="34" charset="0"/>
              <a:buChar char="•"/>
            </a:pPr>
            <a:r>
              <a:rPr lang="en-GB" b="1" dirty="0"/>
              <a:t>Update Playbook</a:t>
            </a:r>
            <a:r>
              <a:rPr lang="en-GB" dirty="0"/>
              <a:t>:</a:t>
            </a:r>
          </a:p>
          <a:p>
            <a:pPr marL="1143000" lvl="2" indent="-228600">
              <a:buFont typeface="Arial" panose="020B0604020202020204" pitchFamily="34" charset="0"/>
              <a:buChar char="•"/>
            </a:pPr>
            <a:r>
              <a:rPr lang="en-GB" dirty="0"/>
              <a:t>Incorporate new Indicators of Compromise (</a:t>
            </a:r>
            <a:r>
              <a:rPr lang="en-GB" dirty="0" err="1"/>
              <a:t>IoCs</a:t>
            </a:r>
            <a:r>
              <a:rPr lang="en-GB" dirty="0"/>
              <a:t>), </a:t>
            </a:r>
            <a:r>
              <a:rPr lang="en-GB" dirty="0" err="1"/>
              <a:t>ransomware</a:t>
            </a:r>
            <a:r>
              <a:rPr lang="en-GB" dirty="0"/>
              <a:t> variants, and response techniques into the </a:t>
            </a:r>
            <a:r>
              <a:rPr lang="en-GB" b="1" dirty="0" err="1"/>
              <a:t>Ransomware</a:t>
            </a:r>
            <a:r>
              <a:rPr lang="en-GB" b="1" dirty="0"/>
              <a:t> Playbook</a:t>
            </a:r>
            <a:r>
              <a:rPr lang="en-GB" dirty="0"/>
              <a:t>.</a:t>
            </a:r>
          </a:p>
          <a:p>
            <a:pPr marL="1143000" lvl="2" indent="-228600">
              <a:buFont typeface="Arial" panose="020B0604020202020204" pitchFamily="34" charset="0"/>
              <a:buChar char="•"/>
            </a:pPr>
            <a:r>
              <a:rPr lang="en-GB" dirty="0"/>
              <a:t>Enhance response procedures based on lessons learned to ensure faster containment and recovery in future incidents.</a:t>
            </a:r>
          </a:p>
          <a:p>
            <a:pPr marL="742950" lvl="1" indent="-285750">
              <a:buFont typeface="Arial" panose="020B0604020202020204" pitchFamily="34" charset="0"/>
              <a:buChar char="•"/>
            </a:pPr>
            <a:r>
              <a:rPr lang="en-GB" b="1" dirty="0"/>
              <a:t>Refine Tools and Processes</a:t>
            </a:r>
            <a:r>
              <a:rPr lang="en-GB" dirty="0"/>
              <a:t>:</a:t>
            </a:r>
          </a:p>
          <a:p>
            <a:pPr marL="1143000" lvl="2" indent="-228600">
              <a:buFont typeface="Arial" panose="020B0604020202020204" pitchFamily="34" charset="0"/>
              <a:buChar char="•"/>
            </a:pPr>
            <a:r>
              <a:rPr lang="en-GB" dirty="0"/>
              <a:t>Update </a:t>
            </a:r>
            <a:r>
              <a:rPr lang="en-GB" b="1" dirty="0"/>
              <a:t>SIEM</a:t>
            </a:r>
            <a:r>
              <a:rPr lang="en-GB" dirty="0"/>
              <a:t> rules to detect </a:t>
            </a:r>
            <a:r>
              <a:rPr lang="en-GB" dirty="0" err="1"/>
              <a:t>ransomware</a:t>
            </a:r>
            <a:r>
              <a:rPr lang="en-GB" dirty="0"/>
              <a:t> activity earlier (e.g., detecting encryption at early stages).</a:t>
            </a:r>
          </a:p>
          <a:p>
            <a:pPr marL="1143000" lvl="2" indent="-228600">
              <a:buFont typeface="Arial" panose="020B0604020202020204" pitchFamily="34" charset="0"/>
              <a:buChar char="•"/>
            </a:pPr>
            <a:r>
              <a:rPr lang="en-GB" dirty="0"/>
              <a:t>Improve </a:t>
            </a:r>
            <a:r>
              <a:rPr lang="en-GB" b="1" dirty="0"/>
              <a:t>backup strategies</a:t>
            </a:r>
            <a:r>
              <a:rPr lang="en-GB" dirty="0"/>
              <a:t> to ensure frequent, reliable backups with quick restoration capabilities.</a:t>
            </a:r>
          </a:p>
          <a:p>
            <a:pPr marL="742950" lvl="1" indent="-285750">
              <a:buFont typeface="Arial" panose="020B0604020202020204" pitchFamily="34" charset="0"/>
              <a:buChar char="•"/>
            </a:pPr>
            <a:r>
              <a:rPr lang="en-GB" b="1" dirty="0"/>
              <a:t>Employee Training</a:t>
            </a:r>
            <a:r>
              <a:rPr lang="en-GB" dirty="0"/>
              <a:t>:</a:t>
            </a:r>
          </a:p>
          <a:p>
            <a:pPr marL="1143000" lvl="2" indent="-228600">
              <a:buFont typeface="Arial" panose="020B0604020202020204" pitchFamily="34" charset="0"/>
              <a:buChar char="•"/>
            </a:pPr>
            <a:r>
              <a:rPr lang="en-GB" dirty="0"/>
              <a:t>Conduct additional training focused on how </a:t>
            </a:r>
            <a:r>
              <a:rPr lang="en-GB" dirty="0" err="1"/>
              <a:t>ransomware</a:t>
            </a:r>
            <a:r>
              <a:rPr lang="en-GB" dirty="0"/>
              <a:t> enters organizations, with emphasis on email security and phishing prevention.</a:t>
            </a:r>
          </a:p>
        </p:txBody>
      </p:sp>
    </p:spTree>
    <p:extLst>
      <p:ext uri="{BB962C8B-B14F-4D97-AF65-F5344CB8AC3E}">
        <p14:creationId xmlns:p14="http://schemas.microsoft.com/office/powerpoint/2010/main" val="2683320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5400" b="1" i="1" dirty="0"/>
              <a:t>Conclusion</a:t>
            </a:r>
          </a:p>
        </p:txBody>
      </p:sp>
      <p:sp>
        <p:nvSpPr>
          <p:cNvPr id="3" name="Text Placeholder 2"/>
          <p:cNvSpPr>
            <a:spLocks noGrp="1"/>
          </p:cNvSpPr>
          <p:nvPr>
            <p:ph type="body" sz="half" idx="2"/>
          </p:nvPr>
        </p:nvSpPr>
        <p:spPr>
          <a:xfrm>
            <a:off x="681488" y="3543299"/>
            <a:ext cx="9299126" cy="2667719"/>
          </a:xfrm>
        </p:spPr>
        <p:txBody>
          <a:bodyPr>
            <a:normAutofit fontScale="92500"/>
          </a:bodyPr>
          <a:lstStyle/>
          <a:p>
            <a:r>
              <a:rPr lang="en-GB" dirty="0"/>
              <a:t>This </a:t>
            </a:r>
            <a:r>
              <a:rPr lang="en-GB" b="1" dirty="0" err="1"/>
              <a:t>Ransomware</a:t>
            </a:r>
            <a:r>
              <a:rPr lang="en-GB" b="1" dirty="0"/>
              <a:t> Attack Playbook</a:t>
            </a:r>
            <a:r>
              <a:rPr lang="en-GB" dirty="0"/>
              <a:t> provides a step-by-step approach to preparing for, detecting, containing, and recovering from </a:t>
            </a:r>
            <a:r>
              <a:rPr lang="en-GB" dirty="0" err="1"/>
              <a:t>ransomware</a:t>
            </a:r>
            <a:r>
              <a:rPr lang="en-GB" dirty="0"/>
              <a:t> attacks. By implementing strong prevention measures (e.g., </a:t>
            </a:r>
            <a:r>
              <a:rPr lang="en-GB" b="1" dirty="0"/>
              <a:t>backup strategies</a:t>
            </a:r>
            <a:r>
              <a:rPr lang="en-GB" dirty="0"/>
              <a:t>, </a:t>
            </a:r>
            <a:r>
              <a:rPr lang="en-GB" b="1" dirty="0"/>
              <a:t>MFA</a:t>
            </a:r>
            <a:r>
              <a:rPr lang="en-GB" dirty="0"/>
              <a:t>, </a:t>
            </a:r>
            <a:r>
              <a:rPr lang="en-GB" b="1" dirty="0"/>
              <a:t>email filtering</a:t>
            </a:r>
            <a:r>
              <a:rPr lang="en-GB" dirty="0"/>
              <a:t>), deploying robust detection tools (e.g., </a:t>
            </a:r>
            <a:r>
              <a:rPr lang="en-GB" b="1" dirty="0"/>
              <a:t>SIEM</a:t>
            </a:r>
            <a:r>
              <a:rPr lang="en-GB" dirty="0"/>
              <a:t>, </a:t>
            </a:r>
            <a:r>
              <a:rPr lang="en-GB" b="1" dirty="0"/>
              <a:t>EDR</a:t>
            </a:r>
            <a:r>
              <a:rPr lang="en-GB" dirty="0"/>
              <a:t>), and having a clear response plan in place, organizations can significantly reduce the damage caused by </a:t>
            </a:r>
            <a:r>
              <a:rPr lang="en-GB" dirty="0" err="1"/>
              <a:t>ransomware</a:t>
            </a:r>
            <a:r>
              <a:rPr lang="en-GB" dirty="0"/>
              <a:t>.</a:t>
            </a:r>
          </a:p>
          <a:p>
            <a:r>
              <a:rPr lang="en-GB" dirty="0"/>
              <a:t>Each phase ensures that the attack is contained and eliminated as quickly as possible, with systems and data restored from clean backups. Finally, the lessons learned phase emphasizes the importance of post-incident analysis and continuous improvement to strengthen </a:t>
            </a:r>
            <a:r>
              <a:rPr lang="en-GB" dirty="0" err="1"/>
              <a:t>defenses</a:t>
            </a:r>
            <a:r>
              <a:rPr lang="en-GB" dirty="0"/>
              <a:t> against future attacks.</a:t>
            </a:r>
          </a:p>
          <a:p>
            <a:endParaRPr lang="en-GB" dirty="0"/>
          </a:p>
        </p:txBody>
      </p:sp>
    </p:spTree>
    <p:extLst>
      <p:ext uri="{BB962C8B-B14F-4D97-AF65-F5344CB8AC3E}">
        <p14:creationId xmlns:p14="http://schemas.microsoft.com/office/powerpoint/2010/main" val="1099992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5228" y="440750"/>
            <a:ext cx="8436925" cy="830997"/>
          </a:xfrm>
          <a:prstGeom prst="rect">
            <a:avLst/>
          </a:prstGeom>
        </p:spPr>
        <p:txBody>
          <a:bodyPr wrap="none">
            <a:spAutoFit/>
          </a:bodyPr>
          <a:lstStyle/>
          <a:p>
            <a:pPr algn="ctr"/>
            <a:r>
              <a:rPr lang="en-GB" sz="4800" b="1" i="1" dirty="0" smtClean="0">
                <a:solidFill>
                  <a:schemeClr val="accent4">
                    <a:lumMod val="75000"/>
                  </a:schemeClr>
                </a:solidFill>
              </a:rPr>
              <a:t>5:Malware </a:t>
            </a:r>
            <a:r>
              <a:rPr lang="en-GB" sz="4800" b="1" i="1" dirty="0">
                <a:solidFill>
                  <a:schemeClr val="accent4">
                    <a:lumMod val="75000"/>
                  </a:schemeClr>
                </a:solidFill>
              </a:rPr>
              <a:t>Attack Playbook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047" y="1706113"/>
            <a:ext cx="7239000" cy="4826000"/>
          </a:xfrm>
          <a:prstGeom prst="rect">
            <a:avLst/>
          </a:prstGeom>
        </p:spPr>
      </p:pic>
    </p:spTree>
    <p:extLst>
      <p:ext uri="{BB962C8B-B14F-4D97-AF65-F5344CB8AC3E}">
        <p14:creationId xmlns:p14="http://schemas.microsoft.com/office/powerpoint/2010/main" val="1904477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0883" y="60385"/>
            <a:ext cx="8928340" cy="6401753"/>
          </a:xfrm>
          <a:prstGeom prst="rect">
            <a:avLst/>
          </a:prstGeom>
        </p:spPr>
        <p:txBody>
          <a:bodyPr wrap="square">
            <a:spAutoFit/>
          </a:bodyPr>
          <a:lstStyle/>
          <a:p>
            <a:pPr algn="ctr"/>
            <a:r>
              <a:rPr lang="en-GB" sz="3200" b="1" dirty="0">
                <a:solidFill>
                  <a:schemeClr val="accent5">
                    <a:lumMod val="50000"/>
                  </a:schemeClr>
                </a:solidFill>
              </a:rPr>
              <a:t>Phase 1: Preparation</a:t>
            </a:r>
          </a:p>
          <a:p>
            <a:pPr>
              <a:buFont typeface="Arial" panose="020B0604020202020204" pitchFamily="34" charset="0"/>
              <a:buChar char="•"/>
            </a:pPr>
            <a:r>
              <a:rPr lang="en-GB" b="1" dirty="0"/>
              <a:t>Objective: Ensure readiness to prevent, detect, and respond to malware incidents.</a:t>
            </a:r>
          </a:p>
          <a:p>
            <a:pPr>
              <a:buFont typeface="Arial" panose="020B0604020202020204" pitchFamily="34" charset="0"/>
              <a:buChar char="•"/>
            </a:pPr>
            <a:r>
              <a:rPr lang="en-GB" b="1" dirty="0"/>
              <a:t>Key Actions:</a:t>
            </a:r>
          </a:p>
          <a:p>
            <a:pPr marL="742950" lvl="1" indent="-285750">
              <a:buFont typeface="Arial" panose="020B0604020202020204" pitchFamily="34" charset="0"/>
              <a:buChar char="•"/>
            </a:pPr>
            <a:r>
              <a:rPr lang="en-GB" b="1" dirty="0"/>
              <a:t>Incident Response Team (IRT): Define roles for handling malware incidents, including security analysts, IT staff, and network engineers.</a:t>
            </a:r>
          </a:p>
          <a:p>
            <a:pPr marL="742950" lvl="1" indent="-285750">
              <a:buFont typeface="Arial" panose="020B0604020202020204" pitchFamily="34" charset="0"/>
              <a:buChar char="•"/>
            </a:pPr>
            <a:r>
              <a:rPr lang="en-GB" b="1" dirty="0"/>
              <a:t>Security Tools Setup:</a:t>
            </a:r>
          </a:p>
          <a:p>
            <a:pPr marL="1143000" lvl="2" indent="-228600">
              <a:buFont typeface="Arial" panose="020B0604020202020204" pitchFamily="34" charset="0"/>
              <a:buChar char="•"/>
            </a:pPr>
            <a:r>
              <a:rPr lang="en-GB" b="1" dirty="0"/>
              <a:t>Deploy endpoint protection, anti-malware solutions, and firewalls across all systems.</a:t>
            </a:r>
          </a:p>
          <a:p>
            <a:pPr marL="1143000" lvl="2" indent="-228600">
              <a:buFont typeface="Arial" panose="020B0604020202020204" pitchFamily="34" charset="0"/>
              <a:buChar char="•"/>
            </a:pPr>
            <a:r>
              <a:rPr lang="en-GB" b="1" dirty="0"/>
              <a:t>Configure SIEM to monitor for malware-related Indicators of Compromise (</a:t>
            </a:r>
            <a:r>
              <a:rPr lang="en-GB" b="1" dirty="0" err="1"/>
              <a:t>IoCs</a:t>
            </a:r>
            <a:r>
              <a:rPr lang="en-GB" b="1" dirty="0"/>
              <a:t>), such as unauthorized system access, suspicious processes, or changes in file integrity.</a:t>
            </a:r>
          </a:p>
          <a:p>
            <a:pPr marL="742950" lvl="1" indent="-285750">
              <a:buFont typeface="Arial" panose="020B0604020202020204" pitchFamily="34" charset="0"/>
              <a:buChar char="•"/>
            </a:pPr>
            <a:r>
              <a:rPr lang="en-GB" b="1" dirty="0"/>
              <a:t>Patch Management:</a:t>
            </a:r>
          </a:p>
          <a:p>
            <a:pPr marL="1143000" lvl="2" indent="-228600">
              <a:buFont typeface="Arial" panose="020B0604020202020204" pitchFamily="34" charset="0"/>
              <a:buChar char="•"/>
            </a:pPr>
            <a:r>
              <a:rPr lang="en-GB" b="1" dirty="0"/>
              <a:t>Implement a patch management program to ensure operating systems, applications, and software are updated regularly to prevent exploitation by malware.</a:t>
            </a:r>
          </a:p>
          <a:p>
            <a:pPr marL="742950" lvl="1" indent="-285750">
              <a:buFont typeface="Arial" panose="020B0604020202020204" pitchFamily="34" charset="0"/>
              <a:buChar char="•"/>
            </a:pPr>
            <a:r>
              <a:rPr lang="en-GB" b="1" dirty="0"/>
              <a:t>Employee Awareness:</a:t>
            </a:r>
          </a:p>
          <a:p>
            <a:pPr marL="1143000" lvl="2" indent="-228600">
              <a:buFont typeface="Arial" panose="020B0604020202020204" pitchFamily="34" charset="0"/>
              <a:buChar char="•"/>
            </a:pPr>
            <a:r>
              <a:rPr lang="en-GB" b="1" dirty="0"/>
              <a:t>Train employees to recognize phishing emails and malicious downloads, as these are common vectors for malware.</a:t>
            </a:r>
          </a:p>
          <a:p>
            <a:pPr marL="742950" lvl="1" indent="-285750">
              <a:buFont typeface="Arial" panose="020B0604020202020204" pitchFamily="34" charset="0"/>
              <a:buChar char="•"/>
            </a:pPr>
            <a:r>
              <a:rPr lang="en-GB" b="1" dirty="0"/>
              <a:t>Backup Strategy:</a:t>
            </a:r>
          </a:p>
          <a:p>
            <a:pPr marL="1143000" lvl="2" indent="-228600">
              <a:buFont typeface="Arial" panose="020B0604020202020204" pitchFamily="34" charset="0"/>
              <a:buChar char="•"/>
            </a:pPr>
            <a:r>
              <a:rPr lang="en-GB" b="1" dirty="0"/>
              <a:t>Ensure regular, offline, and segmented backups to recover systems in case of malware attacks, such as </a:t>
            </a:r>
            <a:r>
              <a:rPr lang="en-GB" b="1" dirty="0" err="1"/>
              <a:t>ransomware</a:t>
            </a:r>
            <a:r>
              <a:rPr lang="en-GB" b="1" dirty="0"/>
              <a:t>.</a:t>
            </a:r>
          </a:p>
        </p:txBody>
      </p:sp>
    </p:spTree>
    <p:extLst>
      <p:ext uri="{BB962C8B-B14F-4D97-AF65-F5344CB8AC3E}">
        <p14:creationId xmlns:p14="http://schemas.microsoft.com/office/powerpoint/2010/main" val="4082415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157" y="1067429"/>
            <a:ext cx="8391525" cy="4619625"/>
          </a:xfrm>
          <a:prstGeom prst="rect">
            <a:avLst/>
          </a:prstGeom>
        </p:spPr>
      </p:pic>
    </p:spTree>
    <p:extLst>
      <p:ext uri="{BB962C8B-B14F-4D97-AF65-F5344CB8AC3E}">
        <p14:creationId xmlns:p14="http://schemas.microsoft.com/office/powerpoint/2010/main" val="1097044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154" y="132670"/>
            <a:ext cx="9144000" cy="6401753"/>
          </a:xfrm>
          <a:prstGeom prst="rect">
            <a:avLst/>
          </a:prstGeom>
        </p:spPr>
        <p:txBody>
          <a:bodyPr wrap="square">
            <a:spAutoFit/>
          </a:bodyPr>
          <a:lstStyle/>
          <a:p>
            <a:pPr algn="ctr"/>
            <a:r>
              <a:rPr lang="en-GB" sz="3200" b="1" i="1" dirty="0">
                <a:solidFill>
                  <a:schemeClr val="accent4">
                    <a:lumMod val="50000"/>
                  </a:schemeClr>
                </a:solidFill>
              </a:rPr>
              <a:t>Phase 2: Detection &amp; Analysis</a:t>
            </a:r>
          </a:p>
          <a:p>
            <a:pPr>
              <a:buFont typeface="Arial" panose="020B0604020202020204" pitchFamily="34" charset="0"/>
              <a:buChar char="•"/>
            </a:pPr>
            <a:r>
              <a:rPr lang="en-GB" b="1" i="1" dirty="0"/>
              <a:t>Objective: Identify the malware infection and </a:t>
            </a:r>
            <a:r>
              <a:rPr lang="en-GB" b="1" i="1" dirty="0" err="1"/>
              <a:t>analyze</a:t>
            </a:r>
            <a:r>
              <a:rPr lang="en-GB" b="1" i="1" dirty="0"/>
              <a:t> its scope and </a:t>
            </a:r>
            <a:r>
              <a:rPr lang="en-GB" b="1" i="1" dirty="0" err="1"/>
              <a:t>behavior</a:t>
            </a:r>
            <a:r>
              <a:rPr lang="en-GB" b="1" i="1" dirty="0"/>
              <a:t>.</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Detection:</a:t>
            </a:r>
          </a:p>
          <a:p>
            <a:pPr marL="1143000" lvl="2" indent="-228600">
              <a:buFont typeface="Arial" panose="020B0604020202020204" pitchFamily="34" charset="0"/>
              <a:buChar char="•"/>
            </a:pPr>
            <a:r>
              <a:rPr lang="en-GB" b="1" i="1" dirty="0"/>
              <a:t>Use SIEM, endpoint detection and response (EDR) tools, and anti-malware software to detect unusual activities like:</a:t>
            </a:r>
          </a:p>
          <a:p>
            <a:pPr marL="1600200" lvl="3" indent="-228600">
              <a:buFont typeface="Arial" panose="020B0604020202020204" pitchFamily="34" charset="0"/>
              <a:buChar char="•"/>
            </a:pPr>
            <a:r>
              <a:rPr lang="en-GB" b="1" i="1" dirty="0"/>
              <a:t>Unrecognized processes running in the background.</a:t>
            </a:r>
          </a:p>
          <a:p>
            <a:pPr marL="1600200" lvl="3" indent="-228600">
              <a:buFont typeface="Arial" panose="020B0604020202020204" pitchFamily="34" charset="0"/>
              <a:buChar char="•"/>
            </a:pPr>
            <a:r>
              <a:rPr lang="en-GB" b="1" i="1" dirty="0"/>
              <a:t>Unauthorized file modifications or access attempts.</a:t>
            </a:r>
          </a:p>
          <a:p>
            <a:pPr marL="1600200" lvl="3" indent="-228600">
              <a:buFont typeface="Arial" panose="020B0604020202020204" pitchFamily="34" charset="0"/>
              <a:buChar char="•"/>
            </a:pPr>
            <a:r>
              <a:rPr lang="en-GB" b="1" i="1" dirty="0"/>
              <a:t>Infected systems trying to connect to malicious command-and-control (C2) servers.</a:t>
            </a:r>
          </a:p>
          <a:p>
            <a:pPr marL="1600200" lvl="3" indent="-228600">
              <a:buFont typeface="Arial" panose="020B0604020202020204" pitchFamily="34" charset="0"/>
              <a:buChar char="•"/>
            </a:pPr>
            <a:r>
              <a:rPr lang="en-GB" b="1" i="1" dirty="0"/>
              <a:t>Sudden performance degradation or suspicious network activity.</a:t>
            </a:r>
          </a:p>
          <a:p>
            <a:pPr marL="1143000" lvl="2" indent="-228600">
              <a:buFont typeface="Arial" panose="020B0604020202020204" pitchFamily="34" charset="0"/>
              <a:buChar char="•"/>
            </a:pPr>
            <a:r>
              <a:rPr lang="en-GB" b="1" i="1" dirty="0"/>
              <a:t>Indicators of Compromise (</a:t>
            </a:r>
            <a:r>
              <a:rPr lang="en-GB" b="1" i="1" dirty="0" err="1"/>
              <a:t>IoCs</a:t>
            </a:r>
            <a:r>
              <a:rPr lang="en-GB" b="1" i="1" dirty="0"/>
              <a:t>) include:</a:t>
            </a:r>
          </a:p>
          <a:p>
            <a:pPr marL="1600200" lvl="3" indent="-228600">
              <a:buFont typeface="Arial" panose="020B0604020202020204" pitchFamily="34" charset="0"/>
              <a:buChar char="•"/>
            </a:pPr>
            <a:r>
              <a:rPr lang="en-GB" b="1" i="1" dirty="0"/>
              <a:t>Unusual executable files.</a:t>
            </a:r>
          </a:p>
          <a:p>
            <a:pPr marL="1600200" lvl="3" indent="-228600">
              <a:buFont typeface="Arial" panose="020B0604020202020204" pitchFamily="34" charset="0"/>
              <a:buChar char="•"/>
            </a:pPr>
            <a:r>
              <a:rPr lang="en-GB" b="1" i="1" dirty="0"/>
              <a:t>Suspicious IP addresses or domains.</a:t>
            </a:r>
          </a:p>
          <a:p>
            <a:pPr marL="1600200" lvl="3" indent="-228600">
              <a:buFont typeface="Arial" panose="020B0604020202020204" pitchFamily="34" charset="0"/>
              <a:buChar char="•"/>
            </a:pPr>
            <a:r>
              <a:rPr lang="en-GB" b="1" i="1" dirty="0"/>
              <a:t>Changes in file names or extensions.</a:t>
            </a:r>
          </a:p>
          <a:p>
            <a:pPr marL="742950" lvl="1" indent="-285750">
              <a:buFont typeface="Arial" panose="020B0604020202020204" pitchFamily="34" charset="0"/>
              <a:buChar char="•"/>
            </a:pPr>
            <a:r>
              <a:rPr lang="en-GB" b="1" i="1" dirty="0"/>
              <a:t>Analysis:</a:t>
            </a:r>
          </a:p>
          <a:p>
            <a:pPr marL="1143000" lvl="2" indent="-228600">
              <a:buFont typeface="Arial" panose="020B0604020202020204" pitchFamily="34" charset="0"/>
              <a:buChar char="•"/>
            </a:pPr>
            <a:r>
              <a:rPr lang="en-GB" b="1" i="1" dirty="0"/>
              <a:t>Identify the type of malware (e.g., virus, </a:t>
            </a:r>
            <a:r>
              <a:rPr lang="en-GB" b="1" i="1" dirty="0" err="1"/>
              <a:t>trojan</a:t>
            </a:r>
            <a:r>
              <a:rPr lang="en-GB" b="1" i="1" dirty="0"/>
              <a:t>, </a:t>
            </a:r>
            <a:r>
              <a:rPr lang="en-GB" b="1" i="1" dirty="0" err="1"/>
              <a:t>ransomware</a:t>
            </a:r>
            <a:r>
              <a:rPr lang="en-GB" b="1" i="1" dirty="0"/>
              <a:t>) through malware analysis and by consulting threat intelligence sources.</a:t>
            </a:r>
          </a:p>
          <a:p>
            <a:pPr marL="1143000" lvl="2" indent="-228600">
              <a:buFont typeface="Arial" panose="020B0604020202020204" pitchFamily="34" charset="0"/>
              <a:buChar char="•"/>
            </a:pPr>
            <a:r>
              <a:rPr lang="en-GB" b="1" i="1" dirty="0"/>
              <a:t>Determine which systems and data are affected, and assess the potential impact (e.g., data loss, system downtime).</a:t>
            </a:r>
          </a:p>
          <a:p>
            <a:pPr marL="1143000" lvl="2" indent="-228600">
              <a:buFont typeface="Arial" panose="020B0604020202020204" pitchFamily="34" charset="0"/>
              <a:buChar char="•"/>
            </a:pPr>
            <a:r>
              <a:rPr lang="en-GB" b="1" i="1" dirty="0"/>
              <a:t>Investigate how the malware entered the system (e.g., phishing email, drive-by download, or malicious USB).</a:t>
            </a:r>
          </a:p>
        </p:txBody>
      </p:sp>
    </p:spTree>
    <p:extLst>
      <p:ext uri="{BB962C8B-B14F-4D97-AF65-F5344CB8AC3E}">
        <p14:creationId xmlns:p14="http://schemas.microsoft.com/office/powerpoint/2010/main" val="17092614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679" y="1040321"/>
            <a:ext cx="8738798" cy="4670365"/>
          </a:xfrm>
          <a:prstGeom prst="rect">
            <a:avLst/>
          </a:prstGeom>
        </p:spPr>
      </p:pic>
    </p:spTree>
    <p:extLst>
      <p:ext uri="{BB962C8B-B14F-4D97-AF65-F5344CB8AC3E}">
        <p14:creationId xmlns:p14="http://schemas.microsoft.com/office/powerpoint/2010/main" val="2080559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7693"/>
            <a:ext cx="10575986" cy="6832640"/>
          </a:xfrm>
          <a:prstGeom prst="rect">
            <a:avLst/>
          </a:prstGeom>
        </p:spPr>
        <p:txBody>
          <a:bodyPr wrap="square">
            <a:spAutoFit/>
          </a:bodyPr>
          <a:lstStyle/>
          <a:p>
            <a:pPr algn="ctr"/>
            <a:r>
              <a:rPr lang="en-GB" sz="2400" b="1" i="1" dirty="0">
                <a:solidFill>
                  <a:schemeClr val="accent4">
                    <a:lumMod val="50000"/>
                  </a:schemeClr>
                </a:solidFill>
              </a:rPr>
              <a:t>Phase 3: Containment, Eradication &amp; Recovery</a:t>
            </a:r>
          </a:p>
          <a:p>
            <a:pPr>
              <a:buFont typeface="Arial" panose="020B0604020202020204" pitchFamily="34" charset="0"/>
              <a:buChar char="•"/>
            </a:pPr>
            <a:r>
              <a:rPr lang="en-GB" b="1" i="1" dirty="0"/>
              <a:t>Objective: Isolate the malware, remove it from the system, and restore affected systems.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Containment:</a:t>
            </a:r>
          </a:p>
          <a:p>
            <a:pPr marL="1143000" lvl="2" indent="-228600">
              <a:buFont typeface="Arial" panose="020B0604020202020204" pitchFamily="34" charset="0"/>
              <a:buChar char="•"/>
            </a:pPr>
            <a:r>
              <a:rPr lang="en-GB" b="1" i="1" dirty="0"/>
              <a:t>Isolate infected systems: Disconnect compromised devices from the network to prevent further spread of the malware.</a:t>
            </a:r>
          </a:p>
          <a:p>
            <a:pPr marL="1143000" lvl="2" indent="-228600">
              <a:buFont typeface="Arial" panose="020B0604020202020204" pitchFamily="34" charset="0"/>
              <a:buChar char="•"/>
            </a:pPr>
            <a:r>
              <a:rPr lang="en-GB" b="1" i="1" dirty="0"/>
              <a:t>Quarantine infected files: Use anti-malware solutions to quarantine or delete malicious files.</a:t>
            </a:r>
          </a:p>
          <a:p>
            <a:pPr marL="1143000" lvl="2" indent="-228600">
              <a:buFont typeface="Arial" panose="020B0604020202020204" pitchFamily="34" charset="0"/>
              <a:buChar char="•"/>
            </a:pPr>
            <a:r>
              <a:rPr lang="en-GB" b="1" i="1" dirty="0"/>
              <a:t>Block malicious IPs and domains: Update firewall and SIEM rules to block outbound traffic to command-and-control (C2) servers associated with the malware.</a:t>
            </a:r>
          </a:p>
          <a:p>
            <a:pPr marL="742950" lvl="1" indent="-285750">
              <a:buFont typeface="Arial" panose="020B0604020202020204" pitchFamily="34" charset="0"/>
              <a:buChar char="•"/>
            </a:pPr>
            <a:r>
              <a:rPr lang="en-GB" b="1" i="1" dirty="0"/>
              <a:t>Eradication:</a:t>
            </a:r>
          </a:p>
          <a:p>
            <a:pPr marL="1143000" lvl="2" indent="-228600">
              <a:buFont typeface="Arial" panose="020B0604020202020204" pitchFamily="34" charset="0"/>
              <a:buChar char="•"/>
            </a:pPr>
            <a:r>
              <a:rPr lang="en-GB" b="1" i="1" dirty="0"/>
              <a:t>Run comprehensive malware scans across all potentially affected systems to ensure no malware remnants are left behind.</a:t>
            </a:r>
          </a:p>
          <a:p>
            <a:pPr marL="1143000" lvl="2" indent="-228600">
              <a:buFont typeface="Arial" panose="020B0604020202020204" pitchFamily="34" charset="0"/>
              <a:buChar char="•"/>
            </a:pPr>
            <a:r>
              <a:rPr lang="en-GB" b="1" i="1" dirty="0"/>
              <a:t>Patch vulnerabilities: Close any vulnerabilities (e.g., software exploits, unpatched systems) that the malware used to enter or spread through the network.</a:t>
            </a:r>
          </a:p>
          <a:p>
            <a:pPr marL="1143000" lvl="2" indent="-228600">
              <a:buFont typeface="Arial" panose="020B0604020202020204" pitchFamily="34" charset="0"/>
              <a:buChar char="•"/>
            </a:pPr>
            <a:r>
              <a:rPr lang="en-GB" b="1" i="1" dirty="0"/>
              <a:t>Remove malicious files: Use endpoint detection tools to remove any residual malware or backdoors left on systems.</a:t>
            </a:r>
          </a:p>
          <a:p>
            <a:pPr marL="742950" lvl="1" indent="-285750">
              <a:buFont typeface="Arial" panose="020B0604020202020204" pitchFamily="34" charset="0"/>
              <a:buChar char="•"/>
            </a:pPr>
            <a:r>
              <a:rPr lang="en-GB" b="1" i="1" dirty="0"/>
              <a:t>Recovery:</a:t>
            </a:r>
          </a:p>
          <a:p>
            <a:pPr marL="1143000" lvl="2" indent="-228600">
              <a:buFont typeface="Arial" panose="020B0604020202020204" pitchFamily="34" charset="0"/>
              <a:buChar char="•"/>
            </a:pPr>
            <a:r>
              <a:rPr lang="en-GB" b="1" i="1" dirty="0"/>
              <a:t>Restore systems from clean backups: Ensure that infected systems are restored to a safe, clean state.</a:t>
            </a:r>
          </a:p>
          <a:p>
            <a:pPr marL="1143000" lvl="2" indent="-228600">
              <a:buFont typeface="Arial" panose="020B0604020202020204" pitchFamily="34" charset="0"/>
              <a:buChar char="•"/>
            </a:pPr>
            <a:r>
              <a:rPr lang="en-GB" b="1" i="1" dirty="0"/>
              <a:t>Verify the integrity of restored data and ensure that all malware has been removed before reconnecting systems to the network.</a:t>
            </a:r>
          </a:p>
          <a:p>
            <a:pPr marL="1143000" lvl="2" indent="-228600">
              <a:buFont typeface="Arial" panose="020B0604020202020204" pitchFamily="34" charset="0"/>
              <a:buChar char="•"/>
            </a:pPr>
            <a:r>
              <a:rPr lang="en-GB" b="1" i="1" dirty="0"/>
              <a:t>Gradually re-enable services while closely monitoring for any further signs of compromise.</a:t>
            </a:r>
          </a:p>
        </p:txBody>
      </p:sp>
    </p:spTree>
    <p:extLst>
      <p:ext uri="{BB962C8B-B14F-4D97-AF65-F5344CB8AC3E}">
        <p14:creationId xmlns:p14="http://schemas.microsoft.com/office/powerpoint/2010/main" val="2577086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i="1" dirty="0"/>
              <a:t>Attack Types Covered by the Project</a:t>
            </a:r>
          </a:p>
        </p:txBody>
      </p:sp>
      <p:sp>
        <p:nvSpPr>
          <p:cNvPr id="3" name="Content Placeholder 2"/>
          <p:cNvSpPr>
            <a:spLocks noGrp="1"/>
          </p:cNvSpPr>
          <p:nvPr>
            <p:ph idx="1"/>
          </p:nvPr>
        </p:nvSpPr>
        <p:spPr/>
        <p:txBody>
          <a:bodyPr/>
          <a:lstStyle/>
          <a:p>
            <a:r>
              <a:rPr lang="en-GB" b="1" dirty="0"/>
              <a:t>5. Malware Attacks</a:t>
            </a:r>
          </a:p>
          <a:p>
            <a:r>
              <a:rPr lang="en-GB" b="1" dirty="0"/>
              <a:t>Description</a:t>
            </a:r>
            <a:r>
              <a:rPr lang="en-GB" dirty="0"/>
              <a:t>: General term for malicious software designed to harm or exploit systems, ranging from viruses and worms to </a:t>
            </a:r>
            <a:r>
              <a:rPr lang="en-GB" dirty="0" err="1"/>
              <a:t>trojans</a:t>
            </a:r>
            <a:r>
              <a:rPr lang="en-GB" dirty="0"/>
              <a:t> and spyware.</a:t>
            </a:r>
          </a:p>
          <a:p>
            <a:r>
              <a:rPr lang="en-GB" b="1" dirty="0"/>
              <a:t>Goal</a:t>
            </a:r>
            <a:r>
              <a:rPr lang="en-GB" dirty="0"/>
              <a:t>: Damage systems, steal data, or gain unauthorized control of devices.</a:t>
            </a:r>
          </a:p>
          <a:p>
            <a:r>
              <a:rPr lang="en-GB" b="1" dirty="0"/>
              <a:t>Attack Method</a:t>
            </a:r>
            <a:r>
              <a:rPr lang="en-GB" dirty="0"/>
              <a:t>: Malware can be delivered through phishing emails, malicious downloads, or infected devices.</a:t>
            </a:r>
          </a:p>
          <a:p>
            <a:r>
              <a:rPr lang="en-GB" b="1" dirty="0"/>
              <a:t>Response</a:t>
            </a:r>
            <a:r>
              <a:rPr lang="en-GB" dirty="0"/>
              <a:t>: Use antivirus software, regularly update systems, and educate users on safe practices like avoiding suspicious downloads.</a:t>
            </a:r>
          </a:p>
          <a:p>
            <a:endParaRPr lang="en-GB" dirty="0"/>
          </a:p>
        </p:txBody>
      </p:sp>
    </p:spTree>
    <p:extLst>
      <p:ext uri="{BB962C8B-B14F-4D97-AF65-F5344CB8AC3E}">
        <p14:creationId xmlns:p14="http://schemas.microsoft.com/office/powerpoint/2010/main" val="28885058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660" y="0"/>
            <a:ext cx="7875827" cy="6858000"/>
          </a:xfrm>
          <a:prstGeom prst="rect">
            <a:avLst/>
          </a:prstGeom>
        </p:spPr>
      </p:pic>
    </p:spTree>
    <p:extLst>
      <p:ext uri="{BB962C8B-B14F-4D97-AF65-F5344CB8AC3E}">
        <p14:creationId xmlns:p14="http://schemas.microsoft.com/office/powerpoint/2010/main" val="3144126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023" y="108698"/>
            <a:ext cx="8876581" cy="6063198"/>
          </a:xfrm>
          <a:prstGeom prst="rect">
            <a:avLst/>
          </a:prstGeom>
        </p:spPr>
        <p:txBody>
          <a:bodyPr wrap="square">
            <a:spAutoFit/>
          </a:bodyPr>
          <a:lstStyle/>
          <a:p>
            <a:pPr algn="ctr"/>
            <a:r>
              <a:rPr lang="en-GB" sz="2800" b="1" i="1" dirty="0">
                <a:solidFill>
                  <a:schemeClr val="accent4">
                    <a:lumMod val="75000"/>
                  </a:schemeClr>
                </a:solidFill>
              </a:rPr>
              <a:t>Phase 4: Post-Incident Activities</a:t>
            </a:r>
          </a:p>
          <a:p>
            <a:pPr>
              <a:buFont typeface="Arial" panose="020B0604020202020204" pitchFamily="34" charset="0"/>
              <a:buChar char="•"/>
            </a:pPr>
            <a:r>
              <a:rPr lang="en-GB" b="1" i="1" dirty="0"/>
              <a:t>Objective: Strengthen security and ensure the malware attack cannot be repeated.</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Root Cause Analysis:</a:t>
            </a:r>
          </a:p>
          <a:p>
            <a:pPr marL="1143000" lvl="2" indent="-228600">
              <a:buFont typeface="Arial" panose="020B0604020202020204" pitchFamily="34" charset="0"/>
              <a:buChar char="•"/>
            </a:pPr>
            <a:r>
              <a:rPr lang="en-GB" b="1" i="1" dirty="0"/>
              <a:t>Investigate how the malware entered the network (e.g., phishing, unpatched system) and identify the security gaps that were exploited.</a:t>
            </a:r>
          </a:p>
          <a:p>
            <a:pPr marL="1143000" lvl="2" indent="-228600">
              <a:buFont typeface="Arial" panose="020B0604020202020204" pitchFamily="34" charset="0"/>
              <a:buChar char="•"/>
            </a:pPr>
            <a:r>
              <a:rPr lang="en-GB" b="1" i="1" dirty="0"/>
              <a:t>Determine why the malware was able to execute successfully (e.g., lack of security updates, insufficient endpoint protection).</a:t>
            </a:r>
          </a:p>
          <a:p>
            <a:pPr marL="742950" lvl="1" indent="-285750">
              <a:buFont typeface="Arial" panose="020B0604020202020204" pitchFamily="34" charset="0"/>
              <a:buChar char="•"/>
            </a:pPr>
            <a:r>
              <a:rPr lang="en-GB" b="1" i="1" dirty="0"/>
              <a:t>Strengthen Security:</a:t>
            </a:r>
          </a:p>
          <a:p>
            <a:pPr marL="1143000" lvl="2" indent="-228600">
              <a:buFont typeface="Arial" panose="020B0604020202020204" pitchFamily="34" charset="0"/>
              <a:buChar char="•"/>
            </a:pPr>
            <a:r>
              <a:rPr lang="en-GB" b="1" i="1" dirty="0"/>
              <a:t>Apply patches to any vulnerabilities found during the investigation.</a:t>
            </a:r>
          </a:p>
          <a:p>
            <a:pPr marL="1143000" lvl="2" indent="-228600">
              <a:buFont typeface="Arial" panose="020B0604020202020204" pitchFamily="34" charset="0"/>
              <a:buChar char="•"/>
            </a:pPr>
            <a:r>
              <a:rPr lang="en-GB" b="1" i="1" dirty="0"/>
              <a:t>Update anti-malware definitions and enhance endpoint detection capabilities.</a:t>
            </a:r>
          </a:p>
          <a:p>
            <a:pPr marL="1143000" lvl="2" indent="-228600">
              <a:buFont typeface="Arial" panose="020B0604020202020204" pitchFamily="34" charset="0"/>
              <a:buChar char="•"/>
            </a:pPr>
            <a:r>
              <a:rPr lang="en-GB" b="1" i="1" dirty="0"/>
              <a:t>Increase network segmentation to limit the spread of future malware infections.</a:t>
            </a:r>
          </a:p>
          <a:p>
            <a:pPr marL="742950" lvl="1" indent="-285750">
              <a:buFont typeface="Arial" panose="020B0604020202020204" pitchFamily="34" charset="0"/>
              <a:buChar char="•"/>
            </a:pPr>
            <a:r>
              <a:rPr lang="en-GB" b="1" i="1" dirty="0"/>
              <a:t>Incident Reporting:</a:t>
            </a:r>
          </a:p>
          <a:p>
            <a:pPr marL="1143000" lvl="2" indent="-228600">
              <a:buFont typeface="Arial" panose="020B0604020202020204" pitchFamily="34" charset="0"/>
              <a:buChar char="•"/>
            </a:pPr>
            <a:r>
              <a:rPr lang="en-GB" b="1" i="1" dirty="0"/>
              <a:t>Document the malware incident, including how it was detected, the scope of the infection, and steps taken to contain and eradicate it.</a:t>
            </a:r>
          </a:p>
          <a:p>
            <a:pPr marL="1143000" lvl="2" indent="-228600">
              <a:buFont typeface="Arial" panose="020B0604020202020204" pitchFamily="34" charset="0"/>
              <a:buChar char="•"/>
            </a:pPr>
            <a:r>
              <a:rPr lang="en-GB" b="1" i="1" dirty="0"/>
              <a:t>Share the incident report with key stakeholders, including IT management and legal teams (if needed for compliance).</a:t>
            </a:r>
          </a:p>
        </p:txBody>
      </p:sp>
    </p:spTree>
    <p:extLst>
      <p:ext uri="{BB962C8B-B14F-4D97-AF65-F5344CB8AC3E}">
        <p14:creationId xmlns:p14="http://schemas.microsoft.com/office/powerpoint/2010/main" val="1102799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587" y="797942"/>
            <a:ext cx="8479767" cy="4572000"/>
          </a:xfrm>
          <a:prstGeom prst="rect">
            <a:avLst/>
          </a:prstGeom>
        </p:spPr>
      </p:pic>
    </p:spTree>
    <p:extLst>
      <p:ext uri="{BB962C8B-B14F-4D97-AF65-F5344CB8AC3E}">
        <p14:creationId xmlns:p14="http://schemas.microsoft.com/office/powerpoint/2010/main" val="1957197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28" y="-98921"/>
            <a:ext cx="10584612" cy="6678751"/>
          </a:xfrm>
          <a:prstGeom prst="rect">
            <a:avLst/>
          </a:prstGeom>
        </p:spPr>
        <p:txBody>
          <a:bodyPr wrap="square">
            <a:spAutoFit/>
          </a:bodyPr>
          <a:lstStyle/>
          <a:p>
            <a:pPr algn="ctr"/>
            <a:r>
              <a:rPr lang="en-GB" sz="3200" b="1" i="1" dirty="0">
                <a:solidFill>
                  <a:schemeClr val="accent4">
                    <a:lumMod val="75000"/>
                  </a:schemeClr>
                </a:solidFill>
              </a:rPr>
              <a:t>Lessons Learned</a:t>
            </a:r>
          </a:p>
          <a:p>
            <a:pPr>
              <a:buFont typeface="Arial" panose="020B0604020202020204" pitchFamily="34" charset="0"/>
              <a:buChar char="•"/>
            </a:pPr>
            <a:r>
              <a:rPr lang="en-GB" b="1" i="1" dirty="0"/>
              <a:t>Objective: Use the malware incident as an opportunity to improve future detection and prevention capabilities.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Post-Incident Review:</a:t>
            </a:r>
          </a:p>
          <a:p>
            <a:pPr marL="1143000" lvl="2" indent="-228600">
              <a:buFont typeface="Arial" panose="020B0604020202020204" pitchFamily="34" charset="0"/>
              <a:buChar char="•"/>
            </a:pPr>
            <a:r>
              <a:rPr lang="en-GB" b="1" i="1" dirty="0"/>
              <a:t>Hold a post-mortem meeting with the Incident Response Team to evaluate the effectiveness of the response.</a:t>
            </a:r>
          </a:p>
          <a:p>
            <a:pPr marL="1143000" lvl="2" indent="-228600">
              <a:buFont typeface="Arial" panose="020B0604020202020204" pitchFamily="34" charset="0"/>
              <a:buChar char="•"/>
            </a:pPr>
            <a:r>
              <a:rPr lang="en-GB" b="1" i="1" dirty="0"/>
              <a:t>Discuss what worked well (e.g., detection speed, eradication efforts) and identify areas for improvement (e.g., faster containment, better endpoint monitoring).</a:t>
            </a:r>
          </a:p>
          <a:p>
            <a:pPr marL="742950" lvl="1" indent="-285750">
              <a:buFont typeface="Arial" panose="020B0604020202020204" pitchFamily="34" charset="0"/>
              <a:buChar char="•"/>
            </a:pPr>
            <a:r>
              <a:rPr lang="en-GB" b="1" i="1" dirty="0"/>
              <a:t>Update Playbook:</a:t>
            </a:r>
          </a:p>
          <a:p>
            <a:pPr marL="1143000" lvl="2" indent="-228600">
              <a:buFont typeface="Arial" panose="020B0604020202020204" pitchFamily="34" charset="0"/>
              <a:buChar char="•"/>
            </a:pPr>
            <a:r>
              <a:rPr lang="en-GB" b="1" i="1" dirty="0"/>
              <a:t>Incorporate new Indicators of Compromise (</a:t>
            </a:r>
            <a:r>
              <a:rPr lang="en-GB" b="1" i="1" dirty="0" err="1"/>
              <a:t>IoCs</a:t>
            </a:r>
            <a:r>
              <a:rPr lang="en-GB" b="1" i="1" dirty="0"/>
              <a:t>), malware variants, and response techniques into the Malware Attack Playbook.</a:t>
            </a:r>
          </a:p>
          <a:p>
            <a:pPr marL="1143000" lvl="2" indent="-228600">
              <a:buFont typeface="Arial" panose="020B0604020202020204" pitchFamily="34" charset="0"/>
              <a:buChar char="•"/>
            </a:pPr>
            <a:r>
              <a:rPr lang="en-GB" b="1" i="1" dirty="0"/>
              <a:t>Ensure any improvements to detection, containment, and response are documented for future incidents.</a:t>
            </a:r>
          </a:p>
          <a:p>
            <a:pPr marL="742950" lvl="1" indent="-285750">
              <a:buFont typeface="Arial" panose="020B0604020202020204" pitchFamily="34" charset="0"/>
              <a:buChar char="•"/>
            </a:pPr>
            <a:r>
              <a:rPr lang="en-GB" b="1" i="1" dirty="0"/>
              <a:t>Refine Tools and Processes:</a:t>
            </a:r>
          </a:p>
          <a:p>
            <a:pPr marL="1143000" lvl="2" indent="-228600">
              <a:buFont typeface="Arial" panose="020B0604020202020204" pitchFamily="34" charset="0"/>
              <a:buChar char="•"/>
            </a:pPr>
            <a:r>
              <a:rPr lang="en-GB" b="1" i="1" dirty="0"/>
              <a:t>Update SIEM rules and anti-malware software to better detect similar malware activity in the future.</a:t>
            </a:r>
          </a:p>
          <a:p>
            <a:pPr marL="1143000" lvl="2" indent="-228600">
              <a:buFont typeface="Arial" panose="020B0604020202020204" pitchFamily="34" charset="0"/>
              <a:buChar char="•"/>
            </a:pPr>
            <a:r>
              <a:rPr lang="en-GB" b="1" i="1" dirty="0"/>
              <a:t>Enhance backup strategies to ensure quick recovery in case of future malware infections.</a:t>
            </a:r>
          </a:p>
          <a:p>
            <a:pPr marL="742950" lvl="1" indent="-285750">
              <a:buFont typeface="Arial" panose="020B0604020202020204" pitchFamily="34" charset="0"/>
              <a:buChar char="•"/>
            </a:pPr>
            <a:r>
              <a:rPr lang="en-GB" b="1" i="1" dirty="0"/>
              <a:t>Employee Training:</a:t>
            </a:r>
          </a:p>
          <a:p>
            <a:pPr marL="1143000" lvl="2" indent="-228600">
              <a:buFont typeface="Arial" panose="020B0604020202020204" pitchFamily="34" charset="0"/>
              <a:buChar char="•"/>
            </a:pPr>
            <a:r>
              <a:rPr lang="en-GB" b="1" i="1" dirty="0"/>
              <a:t>Provide additional security awareness training to staff, particularly focused on how malware can enter the network (e.g., phishing emails, malicious downloads).</a:t>
            </a:r>
          </a:p>
          <a:p>
            <a:pPr marL="1143000" lvl="2" indent="-228600">
              <a:buFont typeface="Arial" panose="020B0604020202020204" pitchFamily="34" charset="0"/>
              <a:buChar char="•"/>
            </a:pPr>
            <a:r>
              <a:rPr lang="en-GB" b="1" i="1" dirty="0"/>
              <a:t>Emphasize the importance of reporting suspicious activities and files.</a:t>
            </a:r>
          </a:p>
        </p:txBody>
      </p:sp>
    </p:spTree>
    <p:extLst>
      <p:ext uri="{BB962C8B-B14F-4D97-AF65-F5344CB8AC3E}">
        <p14:creationId xmlns:p14="http://schemas.microsoft.com/office/powerpoint/2010/main" val="5334554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7200" b="1" i="1" dirty="0"/>
              <a:t>Conclusion</a:t>
            </a:r>
          </a:p>
        </p:txBody>
      </p:sp>
      <p:sp>
        <p:nvSpPr>
          <p:cNvPr id="3" name="Text Placeholder 2"/>
          <p:cNvSpPr>
            <a:spLocks noGrp="1"/>
          </p:cNvSpPr>
          <p:nvPr>
            <p:ph type="body" sz="half" idx="2"/>
          </p:nvPr>
        </p:nvSpPr>
        <p:spPr/>
        <p:txBody>
          <a:bodyPr>
            <a:normAutofit fontScale="92500" lnSpcReduction="20000"/>
          </a:bodyPr>
          <a:lstStyle/>
          <a:p>
            <a:r>
              <a:rPr lang="en-GB" dirty="0"/>
              <a:t>This </a:t>
            </a:r>
            <a:r>
              <a:rPr lang="en-GB" b="1" dirty="0"/>
              <a:t>Malware Attack Playbook</a:t>
            </a:r>
            <a:r>
              <a:rPr lang="en-GB" dirty="0"/>
              <a:t> provides a structured response for handling malware infections, from detection to recovery. By preparing with strong </a:t>
            </a:r>
            <a:r>
              <a:rPr lang="en-GB" b="1" dirty="0"/>
              <a:t>endpoint protection</a:t>
            </a:r>
            <a:r>
              <a:rPr lang="en-GB" dirty="0"/>
              <a:t>, </a:t>
            </a:r>
            <a:r>
              <a:rPr lang="en-GB" b="1" dirty="0"/>
              <a:t>SIEM</a:t>
            </a:r>
            <a:r>
              <a:rPr lang="en-GB" dirty="0"/>
              <a:t>, and </a:t>
            </a:r>
            <a:r>
              <a:rPr lang="en-GB" b="1" dirty="0"/>
              <a:t>backup strategies</a:t>
            </a:r>
            <a:r>
              <a:rPr lang="en-GB" dirty="0"/>
              <a:t>, organizations can minimize the impact of malware incidents. Detection tools play a critical role in identifying malware early, and the response process ensures that infections are quickly contained, removed, and systems are restored to their normal state.</a:t>
            </a:r>
          </a:p>
          <a:p>
            <a:r>
              <a:rPr lang="en-GB" dirty="0"/>
              <a:t>Through lessons learned, the playbook ensures continuous improvement of </a:t>
            </a:r>
            <a:r>
              <a:rPr lang="en-GB" dirty="0" err="1"/>
              <a:t>defenses</a:t>
            </a:r>
            <a:r>
              <a:rPr lang="en-GB" dirty="0"/>
              <a:t>, enabling faster responses and better protection against future malware attacks. This approach will help minimize damage, reduce downtime, and improve overall </a:t>
            </a:r>
            <a:r>
              <a:rPr lang="en-GB" dirty="0" err="1"/>
              <a:t>cybersecurity</a:t>
            </a:r>
            <a:r>
              <a:rPr lang="en-GB" dirty="0"/>
              <a:t> resilience against evolving malware threats.</a:t>
            </a:r>
          </a:p>
          <a:p>
            <a:endParaRPr lang="en-GB" dirty="0"/>
          </a:p>
        </p:txBody>
      </p:sp>
    </p:spTree>
    <p:extLst>
      <p:ext uri="{BB962C8B-B14F-4D97-AF65-F5344CB8AC3E}">
        <p14:creationId xmlns:p14="http://schemas.microsoft.com/office/powerpoint/2010/main" val="2562990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1600" y="466628"/>
            <a:ext cx="7620997" cy="830997"/>
          </a:xfrm>
          <a:prstGeom prst="rect">
            <a:avLst/>
          </a:prstGeom>
        </p:spPr>
        <p:txBody>
          <a:bodyPr wrap="none">
            <a:spAutoFit/>
          </a:bodyPr>
          <a:lstStyle/>
          <a:p>
            <a:pPr algn="ctr"/>
            <a:r>
              <a:rPr lang="en-GB" sz="4800" b="1" i="1" dirty="0" smtClean="0">
                <a:solidFill>
                  <a:schemeClr val="accent4">
                    <a:lumMod val="75000"/>
                  </a:schemeClr>
                </a:solidFill>
              </a:rPr>
              <a:t>6:Insider </a:t>
            </a:r>
            <a:r>
              <a:rPr lang="en-GB" sz="4800" b="1" i="1" dirty="0">
                <a:solidFill>
                  <a:schemeClr val="accent4">
                    <a:lumMod val="75000"/>
                  </a:schemeClr>
                </a:solidFill>
              </a:rPr>
              <a:t>Threat Playbook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494" y="1569504"/>
            <a:ext cx="7643005" cy="3773734"/>
          </a:xfrm>
          <a:prstGeom prst="rect">
            <a:avLst/>
          </a:prstGeom>
        </p:spPr>
      </p:pic>
    </p:spTree>
    <p:extLst>
      <p:ext uri="{BB962C8B-B14F-4D97-AF65-F5344CB8AC3E}">
        <p14:creationId xmlns:p14="http://schemas.microsoft.com/office/powerpoint/2010/main" val="2292283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638" y="0"/>
            <a:ext cx="9868619" cy="6894195"/>
          </a:xfrm>
          <a:prstGeom prst="rect">
            <a:avLst/>
          </a:prstGeom>
        </p:spPr>
        <p:txBody>
          <a:bodyPr wrap="square">
            <a:spAutoFit/>
          </a:bodyPr>
          <a:lstStyle/>
          <a:p>
            <a:pPr algn="ctr"/>
            <a:r>
              <a:rPr lang="en-GB" sz="2800" b="1" i="1" dirty="0"/>
              <a:t>Phase 1: Preparation</a:t>
            </a:r>
          </a:p>
          <a:p>
            <a:pPr>
              <a:buFont typeface="Arial" panose="020B0604020202020204" pitchFamily="34" charset="0"/>
              <a:buChar char="•"/>
            </a:pPr>
            <a:r>
              <a:rPr lang="en-GB" b="1" i="1" dirty="0"/>
              <a:t>Objective: Ensure the organization is prepared to detect and mitigate insider threats effectively.</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Incident Response Team (IRT): Define roles within the IRT for handling insider threats, including HR, IT, legal, and security personnel.</a:t>
            </a:r>
          </a:p>
          <a:p>
            <a:pPr marL="742950" lvl="1" indent="-285750">
              <a:buFont typeface="Arial" panose="020B0604020202020204" pitchFamily="34" charset="0"/>
              <a:buChar char="•"/>
            </a:pPr>
            <a:r>
              <a:rPr lang="en-GB" b="1" i="1" dirty="0"/>
              <a:t>Access Controls:</a:t>
            </a:r>
          </a:p>
          <a:p>
            <a:pPr marL="1143000" lvl="2" indent="-228600">
              <a:buFont typeface="Arial" panose="020B0604020202020204" pitchFamily="34" charset="0"/>
              <a:buChar char="•"/>
            </a:pPr>
            <a:r>
              <a:rPr lang="en-GB" b="1" i="1" dirty="0"/>
              <a:t>Implement role-based access control (RBAC) to ensure employees have access only to the resources they need.</a:t>
            </a:r>
          </a:p>
          <a:p>
            <a:pPr marL="1143000" lvl="2" indent="-228600">
              <a:buFont typeface="Arial" panose="020B0604020202020204" pitchFamily="34" charset="0"/>
              <a:buChar char="•"/>
            </a:pPr>
            <a:r>
              <a:rPr lang="en-GB" b="1" i="1" dirty="0"/>
              <a:t>Enforce least privilege principles and limit administrative access.</a:t>
            </a:r>
          </a:p>
          <a:p>
            <a:pPr marL="742950" lvl="1" indent="-285750">
              <a:buFont typeface="Arial" panose="020B0604020202020204" pitchFamily="34" charset="0"/>
              <a:buChar char="•"/>
            </a:pPr>
            <a:r>
              <a:rPr lang="en-GB" b="1" i="1" dirty="0"/>
              <a:t>Monitoring Tools Setup:</a:t>
            </a:r>
          </a:p>
          <a:p>
            <a:pPr marL="1143000" lvl="2" indent="-228600">
              <a:buFont typeface="Arial" panose="020B0604020202020204" pitchFamily="34" charset="0"/>
              <a:buChar char="•"/>
            </a:pPr>
            <a:r>
              <a:rPr lang="en-GB" b="1" i="1" dirty="0"/>
              <a:t>Configure SIEM, User and Entity </a:t>
            </a:r>
            <a:r>
              <a:rPr lang="en-GB" b="1" i="1" dirty="0" err="1"/>
              <a:t>Behavior</a:t>
            </a:r>
            <a:r>
              <a:rPr lang="en-GB" b="1" i="1" dirty="0"/>
              <a:t> Analytics (UEBA), and Data Loss Prevention (DLP) systems to detect abnormal user </a:t>
            </a:r>
            <a:r>
              <a:rPr lang="en-GB" b="1" i="1" dirty="0" err="1"/>
              <a:t>behavior</a:t>
            </a:r>
            <a:r>
              <a:rPr lang="en-GB" b="1" i="1" dirty="0"/>
              <a:t>, data access, and file transfers.</a:t>
            </a:r>
          </a:p>
          <a:p>
            <a:pPr marL="742950" lvl="1" indent="-285750">
              <a:buFont typeface="Arial" panose="020B0604020202020204" pitchFamily="34" charset="0"/>
              <a:buChar char="•"/>
            </a:pPr>
            <a:r>
              <a:rPr lang="en-GB" b="1" i="1" dirty="0"/>
              <a:t>Security Policies and Procedures:</a:t>
            </a:r>
          </a:p>
          <a:p>
            <a:pPr marL="1143000" lvl="2" indent="-228600">
              <a:buFont typeface="Arial" panose="020B0604020202020204" pitchFamily="34" charset="0"/>
              <a:buChar char="•"/>
            </a:pPr>
            <a:r>
              <a:rPr lang="en-GB" b="1" i="1" dirty="0"/>
              <a:t>Develop strict policies for data handling, acceptable use, and access to sensitive information.</a:t>
            </a:r>
          </a:p>
          <a:p>
            <a:pPr marL="1143000" lvl="2" indent="-228600">
              <a:buFont typeface="Arial" panose="020B0604020202020204" pitchFamily="34" charset="0"/>
              <a:buChar char="•"/>
            </a:pPr>
            <a:r>
              <a:rPr lang="en-GB" b="1" i="1" dirty="0"/>
              <a:t>Establish a clear </a:t>
            </a:r>
            <a:r>
              <a:rPr lang="en-GB" b="1" i="1" dirty="0" err="1"/>
              <a:t>onboarding</a:t>
            </a:r>
            <a:r>
              <a:rPr lang="en-GB" b="1" i="1" dirty="0"/>
              <a:t> and </a:t>
            </a:r>
            <a:r>
              <a:rPr lang="en-GB" b="1" i="1" dirty="0" err="1"/>
              <a:t>offboarding</a:t>
            </a:r>
            <a:r>
              <a:rPr lang="en-GB" b="1" i="1" dirty="0"/>
              <a:t> process to manage access for new employees and remove access for departing employees.</a:t>
            </a:r>
          </a:p>
          <a:p>
            <a:pPr marL="742950" lvl="1" indent="-285750">
              <a:buFont typeface="Arial" panose="020B0604020202020204" pitchFamily="34" charset="0"/>
              <a:buChar char="•"/>
            </a:pPr>
            <a:r>
              <a:rPr lang="en-GB" b="1" i="1" dirty="0"/>
              <a:t>Employee Training:</a:t>
            </a:r>
          </a:p>
          <a:p>
            <a:pPr marL="1143000" lvl="2" indent="-228600">
              <a:buFont typeface="Arial" panose="020B0604020202020204" pitchFamily="34" charset="0"/>
              <a:buChar char="•"/>
            </a:pPr>
            <a:r>
              <a:rPr lang="en-GB" b="1" i="1" dirty="0"/>
              <a:t>Regularly train employees on security policies, data protection, and the risks of insider threats.</a:t>
            </a:r>
          </a:p>
          <a:p>
            <a:pPr marL="1143000" lvl="2" indent="-228600">
              <a:buFont typeface="Arial" panose="020B0604020202020204" pitchFamily="34" charset="0"/>
              <a:buChar char="•"/>
            </a:pPr>
            <a:r>
              <a:rPr lang="en-GB" b="1" i="1" dirty="0"/>
              <a:t>Promote a </a:t>
            </a:r>
            <a:r>
              <a:rPr lang="en-GB" b="1" i="1" dirty="0" err="1"/>
              <a:t>whistleblower</a:t>
            </a:r>
            <a:r>
              <a:rPr lang="en-GB" b="1" i="1" dirty="0"/>
              <a:t> policy that encourages reporting suspicious </a:t>
            </a:r>
            <a:r>
              <a:rPr lang="en-GB" b="1" i="1" dirty="0" err="1"/>
              <a:t>behavior</a:t>
            </a:r>
            <a:r>
              <a:rPr lang="en-GB" b="1" i="1" dirty="0"/>
              <a:t>.</a:t>
            </a:r>
          </a:p>
        </p:txBody>
      </p:sp>
    </p:spTree>
    <p:extLst>
      <p:ext uri="{BB962C8B-B14F-4D97-AF65-F5344CB8AC3E}">
        <p14:creationId xmlns:p14="http://schemas.microsoft.com/office/powerpoint/2010/main" val="39520627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981" y="483456"/>
            <a:ext cx="7705812" cy="6201640"/>
          </a:xfrm>
          <a:prstGeom prst="rect">
            <a:avLst/>
          </a:prstGeom>
        </p:spPr>
      </p:pic>
    </p:spTree>
    <p:extLst>
      <p:ext uri="{BB962C8B-B14F-4D97-AF65-F5344CB8AC3E}">
        <p14:creationId xmlns:p14="http://schemas.microsoft.com/office/powerpoint/2010/main" val="32764689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769" y="117693"/>
            <a:ext cx="10696756" cy="6832640"/>
          </a:xfrm>
          <a:prstGeom prst="rect">
            <a:avLst/>
          </a:prstGeom>
        </p:spPr>
        <p:txBody>
          <a:bodyPr wrap="square">
            <a:spAutoFit/>
          </a:bodyPr>
          <a:lstStyle/>
          <a:p>
            <a:pPr algn="ctr"/>
            <a:r>
              <a:rPr lang="en-GB" sz="2400" b="1" i="1" dirty="0"/>
              <a:t>Phase 2: Detection &amp; Analysis</a:t>
            </a:r>
          </a:p>
          <a:p>
            <a:pPr>
              <a:buFont typeface="Arial" panose="020B0604020202020204" pitchFamily="34" charset="0"/>
              <a:buChar char="•"/>
            </a:pPr>
            <a:r>
              <a:rPr lang="en-GB" b="1" i="1" dirty="0"/>
              <a:t>Objective: Identify potential insider threats early and assess their scope and impact.</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Detection:</a:t>
            </a:r>
          </a:p>
          <a:p>
            <a:pPr marL="1143000" lvl="2" indent="-228600">
              <a:buFont typeface="Arial" panose="020B0604020202020204" pitchFamily="34" charset="0"/>
              <a:buChar char="•"/>
            </a:pPr>
            <a:r>
              <a:rPr lang="en-GB" b="1" i="1" dirty="0"/>
              <a:t>Use SIEM and UEBA tools to monitor for suspicious activities such as:</a:t>
            </a:r>
          </a:p>
          <a:p>
            <a:pPr marL="1600200" lvl="3" indent="-228600">
              <a:buFont typeface="Arial" panose="020B0604020202020204" pitchFamily="34" charset="0"/>
              <a:buChar char="•"/>
            </a:pPr>
            <a:r>
              <a:rPr lang="en-GB" b="1" i="1" dirty="0"/>
              <a:t>Unusual data access patterns (e.g., accessing sensitive files not related to the user’s role).</a:t>
            </a:r>
          </a:p>
          <a:p>
            <a:pPr marL="1600200" lvl="3" indent="-228600">
              <a:buFont typeface="Arial" panose="020B0604020202020204" pitchFamily="34" charset="0"/>
              <a:buChar char="•"/>
            </a:pPr>
            <a:r>
              <a:rPr lang="en-GB" b="1" i="1" dirty="0"/>
              <a:t>Large file downloads or unauthorized transfers.</a:t>
            </a:r>
          </a:p>
          <a:p>
            <a:pPr marL="1600200" lvl="3" indent="-228600">
              <a:buFont typeface="Arial" panose="020B0604020202020204" pitchFamily="34" charset="0"/>
              <a:buChar char="•"/>
            </a:pPr>
            <a:r>
              <a:rPr lang="en-GB" b="1" i="1" dirty="0"/>
              <a:t>Unauthorized access to restricted systems or data.</a:t>
            </a:r>
          </a:p>
          <a:p>
            <a:pPr marL="1600200" lvl="3" indent="-228600">
              <a:buFont typeface="Arial" panose="020B0604020202020204" pitchFamily="34" charset="0"/>
              <a:buChar char="•"/>
            </a:pPr>
            <a:r>
              <a:rPr lang="en-GB" b="1" i="1" dirty="0"/>
              <a:t>Abnormal working hours or </a:t>
            </a:r>
            <a:r>
              <a:rPr lang="en-GB" b="1" i="1" dirty="0" err="1"/>
              <a:t>behavior</a:t>
            </a:r>
            <a:r>
              <a:rPr lang="en-GB" b="1" i="1" dirty="0"/>
              <a:t>, such as access attempts late at night or on weekends.</a:t>
            </a:r>
          </a:p>
          <a:p>
            <a:pPr marL="1143000" lvl="2" indent="-228600">
              <a:buFont typeface="Arial" panose="020B0604020202020204" pitchFamily="34" charset="0"/>
              <a:buChar char="•"/>
            </a:pPr>
            <a:r>
              <a:rPr lang="en-GB" b="1" i="1" dirty="0"/>
              <a:t>Indicators of Compromise (</a:t>
            </a:r>
            <a:r>
              <a:rPr lang="en-GB" b="1" i="1" dirty="0" err="1"/>
              <a:t>IoCs</a:t>
            </a:r>
            <a:r>
              <a:rPr lang="en-GB" b="1" i="1" dirty="0"/>
              <a:t>):</a:t>
            </a:r>
          </a:p>
          <a:p>
            <a:pPr marL="1600200" lvl="3" indent="-228600">
              <a:buFont typeface="Arial" panose="020B0604020202020204" pitchFamily="34" charset="0"/>
              <a:buChar char="•"/>
            </a:pPr>
            <a:r>
              <a:rPr lang="en-GB" b="1" i="1" dirty="0"/>
              <a:t>Data exfiltration attempts (e.g., copying files to external drives or cloud services).</a:t>
            </a:r>
          </a:p>
          <a:p>
            <a:pPr marL="1600200" lvl="3" indent="-228600">
              <a:buFont typeface="Arial" panose="020B0604020202020204" pitchFamily="34" charset="0"/>
              <a:buChar char="•"/>
            </a:pPr>
            <a:r>
              <a:rPr lang="en-GB" b="1" i="1" dirty="0"/>
              <a:t>Employees attempting to access systems outside their job role.</a:t>
            </a:r>
          </a:p>
          <a:p>
            <a:pPr marL="1600200" lvl="3" indent="-228600">
              <a:buFont typeface="Arial" panose="020B0604020202020204" pitchFamily="34" charset="0"/>
              <a:buChar char="•"/>
            </a:pPr>
            <a:r>
              <a:rPr lang="en-GB" b="1" i="1" dirty="0"/>
              <a:t>Sudden changes in employee </a:t>
            </a:r>
            <a:r>
              <a:rPr lang="en-GB" b="1" i="1" dirty="0" err="1"/>
              <a:t>behavior</a:t>
            </a:r>
            <a:r>
              <a:rPr lang="en-GB" b="1" i="1" dirty="0"/>
              <a:t> or performance (e.g., after being placed under disciplinary review).</a:t>
            </a:r>
          </a:p>
          <a:p>
            <a:pPr marL="742950" lvl="1" indent="-285750">
              <a:buFont typeface="Arial" panose="020B0604020202020204" pitchFamily="34" charset="0"/>
              <a:buChar char="•"/>
            </a:pPr>
            <a:r>
              <a:rPr lang="en-GB" b="1" i="1" dirty="0"/>
              <a:t>Analysis:</a:t>
            </a:r>
          </a:p>
          <a:p>
            <a:pPr marL="1143000" lvl="2" indent="-228600">
              <a:buFont typeface="Arial" panose="020B0604020202020204" pitchFamily="34" charset="0"/>
              <a:buChar char="•"/>
            </a:pPr>
            <a:r>
              <a:rPr lang="en-GB" b="1" i="1" dirty="0"/>
              <a:t>Investigate the </a:t>
            </a:r>
            <a:r>
              <a:rPr lang="en-GB" b="1" i="1" dirty="0" err="1"/>
              <a:t>behavior</a:t>
            </a:r>
            <a:r>
              <a:rPr lang="en-GB" b="1" i="1" dirty="0"/>
              <a:t> flagged by detection systems. Is it potentially malicious, or could it be explained by legitimate work activity?</a:t>
            </a:r>
          </a:p>
          <a:p>
            <a:pPr marL="1143000" lvl="2" indent="-228600">
              <a:buFont typeface="Arial" panose="020B0604020202020204" pitchFamily="34" charset="0"/>
              <a:buChar char="•"/>
            </a:pPr>
            <a:r>
              <a:rPr lang="en-GB" b="1" i="1" dirty="0"/>
              <a:t>Identify the insider’s access level, the systems or data involved, and any potentially compromised assets.</a:t>
            </a:r>
          </a:p>
          <a:p>
            <a:pPr marL="1143000" lvl="2" indent="-228600">
              <a:buFont typeface="Arial" panose="020B0604020202020204" pitchFamily="34" charset="0"/>
              <a:buChar char="•"/>
            </a:pPr>
            <a:r>
              <a:rPr lang="en-GB" b="1" i="1" dirty="0"/>
              <a:t>Conduct a deeper audit of logs and data access patterns to understand the extent of the suspicious activity.</a:t>
            </a:r>
          </a:p>
        </p:txBody>
      </p:sp>
    </p:spTree>
    <p:extLst>
      <p:ext uri="{BB962C8B-B14F-4D97-AF65-F5344CB8AC3E}">
        <p14:creationId xmlns:p14="http://schemas.microsoft.com/office/powerpoint/2010/main" val="27346353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609" y="1054980"/>
            <a:ext cx="8976648" cy="4664331"/>
          </a:xfrm>
          <a:prstGeom prst="rect">
            <a:avLst/>
          </a:prstGeom>
        </p:spPr>
      </p:pic>
    </p:spTree>
    <p:extLst>
      <p:ext uri="{BB962C8B-B14F-4D97-AF65-F5344CB8AC3E}">
        <p14:creationId xmlns:p14="http://schemas.microsoft.com/office/powerpoint/2010/main" val="3094524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i="1" dirty="0"/>
              <a:t>Attack Types Covered by the Project</a:t>
            </a:r>
          </a:p>
        </p:txBody>
      </p:sp>
      <p:sp>
        <p:nvSpPr>
          <p:cNvPr id="3" name="Content Placeholder 2"/>
          <p:cNvSpPr>
            <a:spLocks noGrp="1"/>
          </p:cNvSpPr>
          <p:nvPr>
            <p:ph idx="1"/>
          </p:nvPr>
        </p:nvSpPr>
        <p:spPr/>
        <p:txBody>
          <a:bodyPr/>
          <a:lstStyle/>
          <a:p>
            <a:r>
              <a:rPr lang="en-GB" b="1" dirty="0"/>
              <a:t>6. Insider Threats</a:t>
            </a:r>
          </a:p>
          <a:p>
            <a:r>
              <a:rPr lang="en-GB" b="1" dirty="0"/>
              <a:t>Description</a:t>
            </a:r>
            <a:r>
              <a:rPr lang="en-GB" dirty="0"/>
              <a:t>: Security risks posed by individuals within the organization who misuse their access to compromise sensitive data or cause harm.</a:t>
            </a:r>
          </a:p>
          <a:p>
            <a:r>
              <a:rPr lang="en-GB" b="1" dirty="0"/>
              <a:t>Goal</a:t>
            </a:r>
            <a:r>
              <a:rPr lang="en-GB" dirty="0"/>
              <a:t>: Leaking sensitive information or sabotaging internal systems.</a:t>
            </a:r>
          </a:p>
          <a:p>
            <a:r>
              <a:rPr lang="en-GB" b="1" dirty="0"/>
              <a:t>Attack Method</a:t>
            </a:r>
            <a:r>
              <a:rPr lang="en-GB" dirty="0"/>
              <a:t>: Privileged users may intentionally or unintentionally access and misuse critical systems or data.</a:t>
            </a:r>
          </a:p>
          <a:p>
            <a:r>
              <a:rPr lang="en-GB" b="1" dirty="0"/>
              <a:t>Response</a:t>
            </a:r>
            <a:r>
              <a:rPr lang="en-GB" dirty="0"/>
              <a:t>: Monitor internal activity, implement role-based access control (RBAC), and train employees on security protocols.</a:t>
            </a:r>
          </a:p>
          <a:p>
            <a:endParaRPr lang="en-GB" dirty="0"/>
          </a:p>
        </p:txBody>
      </p:sp>
    </p:spTree>
    <p:extLst>
      <p:ext uri="{BB962C8B-B14F-4D97-AF65-F5344CB8AC3E}">
        <p14:creationId xmlns:p14="http://schemas.microsoft.com/office/powerpoint/2010/main" val="1816095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7503"/>
            <a:ext cx="9885872" cy="6401753"/>
          </a:xfrm>
          <a:prstGeom prst="rect">
            <a:avLst/>
          </a:prstGeom>
        </p:spPr>
        <p:txBody>
          <a:bodyPr wrap="square">
            <a:spAutoFit/>
          </a:bodyPr>
          <a:lstStyle/>
          <a:p>
            <a:pPr algn="ctr"/>
            <a:r>
              <a:rPr lang="en-GB" sz="3200" b="1" i="1" dirty="0">
                <a:solidFill>
                  <a:schemeClr val="tx2">
                    <a:lumMod val="60000"/>
                    <a:lumOff val="40000"/>
                  </a:schemeClr>
                </a:solidFill>
              </a:rPr>
              <a:t>Phase 3: Containment, Eradication &amp; Recovery</a:t>
            </a:r>
          </a:p>
          <a:p>
            <a:pPr>
              <a:buFont typeface="Arial" panose="020B0604020202020204" pitchFamily="34" charset="0"/>
              <a:buChar char="•"/>
            </a:pPr>
            <a:r>
              <a:rPr lang="en-GB" b="1" i="1" dirty="0"/>
              <a:t>Objective: Contain the threat, stop further damage, and restore any compromised systems or data.</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Containment:</a:t>
            </a:r>
          </a:p>
          <a:p>
            <a:pPr marL="1143000" lvl="2" indent="-228600">
              <a:buFont typeface="Arial" panose="020B0604020202020204" pitchFamily="34" charset="0"/>
              <a:buChar char="•"/>
            </a:pPr>
            <a:r>
              <a:rPr lang="en-GB" b="1" i="1" dirty="0"/>
              <a:t>Limit the user’s access: Temporarily suspend or reduce the employee’s access to sensitive systems or data if malicious intent is suspected.</a:t>
            </a:r>
          </a:p>
          <a:p>
            <a:pPr marL="1143000" lvl="2" indent="-228600">
              <a:buFont typeface="Arial" panose="020B0604020202020204" pitchFamily="34" charset="0"/>
              <a:buChar char="•"/>
            </a:pPr>
            <a:r>
              <a:rPr lang="en-GB" b="1" i="1" dirty="0"/>
              <a:t>Monitor closely: In cases where immediate suspension is not appropriate, intensify monitoring of the user’s activity using SIEM, UEBA, and DLP.</a:t>
            </a:r>
          </a:p>
          <a:p>
            <a:pPr marL="1143000" lvl="2" indent="-228600">
              <a:buFont typeface="Arial" panose="020B0604020202020204" pitchFamily="34" charset="0"/>
              <a:buChar char="•"/>
            </a:pPr>
            <a:r>
              <a:rPr lang="en-GB" b="1" i="1" dirty="0"/>
              <a:t>Quarantine compromised systems: If the insider has already accessed or modified critical systems, isolate those systems to prevent further misuse.</a:t>
            </a:r>
          </a:p>
          <a:p>
            <a:pPr marL="742950" lvl="1" indent="-285750">
              <a:buFont typeface="Arial" panose="020B0604020202020204" pitchFamily="34" charset="0"/>
              <a:buChar char="•"/>
            </a:pPr>
            <a:r>
              <a:rPr lang="en-GB" b="1" i="1" dirty="0"/>
              <a:t>Eradication:</a:t>
            </a:r>
          </a:p>
          <a:p>
            <a:pPr marL="1143000" lvl="2" indent="-228600">
              <a:buFont typeface="Arial" panose="020B0604020202020204" pitchFamily="34" charset="0"/>
              <a:buChar char="•"/>
            </a:pPr>
            <a:r>
              <a:rPr lang="en-GB" b="1" i="1" dirty="0"/>
              <a:t>Remove unauthorized access and privileges from the suspected insider.</a:t>
            </a:r>
          </a:p>
          <a:p>
            <a:pPr marL="1143000" lvl="2" indent="-228600">
              <a:buFont typeface="Arial" panose="020B0604020202020204" pitchFamily="34" charset="0"/>
              <a:buChar char="•"/>
            </a:pPr>
            <a:r>
              <a:rPr lang="en-GB" b="1" i="1" dirty="0"/>
              <a:t>Change passwords, access tokens, or security credentials on systems the insider had access to.</a:t>
            </a:r>
          </a:p>
          <a:p>
            <a:pPr marL="1143000" lvl="2" indent="-228600">
              <a:buFont typeface="Arial" panose="020B0604020202020204" pitchFamily="34" charset="0"/>
              <a:buChar char="•"/>
            </a:pPr>
            <a:r>
              <a:rPr lang="en-GB" b="1" i="1" dirty="0"/>
              <a:t>Review and close any vulnerabilities that allowed the insider to escalate privileges or bypass controls.</a:t>
            </a:r>
          </a:p>
          <a:p>
            <a:pPr marL="742950" lvl="1" indent="-285750">
              <a:buFont typeface="Arial" panose="020B0604020202020204" pitchFamily="34" charset="0"/>
              <a:buChar char="•"/>
            </a:pPr>
            <a:r>
              <a:rPr lang="en-GB" b="1" i="1" dirty="0"/>
              <a:t>Recovery:</a:t>
            </a:r>
          </a:p>
          <a:p>
            <a:pPr marL="1143000" lvl="2" indent="-228600">
              <a:buFont typeface="Arial" panose="020B0604020202020204" pitchFamily="34" charset="0"/>
              <a:buChar char="•"/>
            </a:pPr>
            <a:r>
              <a:rPr lang="en-GB" b="1" i="1" dirty="0"/>
              <a:t>If data was deleted, altered, or </a:t>
            </a:r>
            <a:r>
              <a:rPr lang="en-GB" b="1" i="1" dirty="0" err="1"/>
              <a:t>exfiltrated</a:t>
            </a:r>
            <a:r>
              <a:rPr lang="en-GB" b="1" i="1" dirty="0"/>
              <a:t>, restore it from clean backups.</a:t>
            </a:r>
          </a:p>
          <a:p>
            <a:pPr marL="1143000" lvl="2" indent="-228600">
              <a:buFont typeface="Arial" panose="020B0604020202020204" pitchFamily="34" charset="0"/>
              <a:buChar char="•"/>
            </a:pPr>
            <a:r>
              <a:rPr lang="en-GB" b="1" i="1" dirty="0"/>
              <a:t>Validate the integrity of systems and databases the insider had access to.</a:t>
            </a:r>
          </a:p>
          <a:p>
            <a:pPr marL="1143000" lvl="2" indent="-228600">
              <a:buFont typeface="Arial" panose="020B0604020202020204" pitchFamily="34" charset="0"/>
              <a:buChar char="•"/>
            </a:pPr>
            <a:r>
              <a:rPr lang="en-GB" b="1" i="1" dirty="0"/>
              <a:t>Resume normal access to systems after ensuring all malicious activity has stopped and appropriate controls have been implemented.</a:t>
            </a:r>
          </a:p>
        </p:txBody>
      </p:sp>
    </p:spTree>
    <p:extLst>
      <p:ext uri="{BB962C8B-B14F-4D97-AF65-F5344CB8AC3E}">
        <p14:creationId xmlns:p14="http://schemas.microsoft.com/office/powerpoint/2010/main" val="1414898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92" y="1068337"/>
            <a:ext cx="10058400" cy="5332686"/>
          </a:xfrm>
          <a:prstGeom prst="rect">
            <a:avLst/>
          </a:prstGeom>
        </p:spPr>
      </p:pic>
    </p:spTree>
    <p:extLst>
      <p:ext uri="{BB962C8B-B14F-4D97-AF65-F5344CB8AC3E}">
        <p14:creationId xmlns:p14="http://schemas.microsoft.com/office/powerpoint/2010/main" val="26784586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506" y="194008"/>
            <a:ext cx="9144000" cy="6124754"/>
          </a:xfrm>
          <a:prstGeom prst="rect">
            <a:avLst/>
          </a:prstGeom>
        </p:spPr>
        <p:txBody>
          <a:bodyPr wrap="square">
            <a:spAutoFit/>
          </a:bodyPr>
          <a:lstStyle/>
          <a:p>
            <a:pPr algn="ctr"/>
            <a:r>
              <a:rPr lang="en-GB" sz="3200" b="1" i="1" dirty="0">
                <a:solidFill>
                  <a:schemeClr val="accent1">
                    <a:lumMod val="75000"/>
                  </a:schemeClr>
                </a:solidFill>
              </a:rPr>
              <a:t>Phase 4: Post-Incident </a:t>
            </a:r>
            <a:r>
              <a:rPr lang="en-GB" sz="3200" b="1" i="1" dirty="0" smtClean="0">
                <a:solidFill>
                  <a:schemeClr val="accent1">
                    <a:lumMod val="75000"/>
                  </a:schemeClr>
                </a:solidFill>
              </a:rPr>
              <a:t>Activities</a:t>
            </a:r>
          </a:p>
          <a:p>
            <a:endParaRPr lang="en-GB" b="1" i="1" dirty="0"/>
          </a:p>
          <a:p>
            <a:pPr>
              <a:buFont typeface="Arial" panose="020B0604020202020204" pitchFamily="34" charset="0"/>
              <a:buChar char="•"/>
            </a:pPr>
            <a:r>
              <a:rPr lang="en-GB" b="1" i="1" dirty="0" smtClean="0"/>
              <a:t>Objective: </a:t>
            </a:r>
            <a:r>
              <a:rPr lang="en-GB" b="1" i="1" dirty="0"/>
              <a:t>Strengthen security measures by addressing the weaknesses that allowed the insider threat to occur.</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Root Cause Analysis:</a:t>
            </a:r>
          </a:p>
          <a:p>
            <a:pPr marL="1143000" lvl="2" indent="-228600">
              <a:buFont typeface="Arial" panose="020B0604020202020204" pitchFamily="34" charset="0"/>
              <a:buChar char="•"/>
            </a:pPr>
            <a:r>
              <a:rPr lang="en-GB" b="1" i="1" dirty="0"/>
              <a:t>Investigate the cause of the insider threat. Was it triggered by personal motives (e.g., revenge, financial gain), or was it accidental?</a:t>
            </a:r>
          </a:p>
          <a:p>
            <a:pPr marL="1143000" lvl="2" indent="-228600">
              <a:buFont typeface="Arial" panose="020B0604020202020204" pitchFamily="34" charset="0"/>
              <a:buChar char="•"/>
            </a:pPr>
            <a:r>
              <a:rPr lang="en-GB" b="1" i="1" dirty="0"/>
              <a:t>Identify weaknesses in the access control or monitoring systems that allowed the insider to misuse their access.</a:t>
            </a:r>
          </a:p>
          <a:p>
            <a:pPr marL="742950" lvl="1" indent="-285750">
              <a:buFont typeface="Arial" panose="020B0604020202020204" pitchFamily="34" charset="0"/>
              <a:buChar char="•"/>
            </a:pPr>
            <a:r>
              <a:rPr lang="en-GB" b="1" i="1" dirty="0"/>
              <a:t>Strengthen Security:</a:t>
            </a:r>
          </a:p>
          <a:p>
            <a:pPr marL="1143000" lvl="2" indent="-228600">
              <a:buFont typeface="Arial" panose="020B0604020202020204" pitchFamily="34" charset="0"/>
              <a:buChar char="•"/>
            </a:pPr>
            <a:r>
              <a:rPr lang="en-GB" b="1" i="1" dirty="0"/>
              <a:t>Implement stricter access controls and least privilege policies.</a:t>
            </a:r>
          </a:p>
          <a:p>
            <a:pPr marL="1143000" lvl="2" indent="-228600">
              <a:buFont typeface="Arial" panose="020B0604020202020204" pitchFamily="34" charset="0"/>
              <a:buChar char="•"/>
            </a:pPr>
            <a:r>
              <a:rPr lang="en-GB" b="1" i="1" dirty="0"/>
              <a:t>Apply additional </a:t>
            </a:r>
            <a:r>
              <a:rPr lang="en-GB" b="1" i="1" dirty="0" err="1"/>
              <a:t>behavioral</a:t>
            </a:r>
            <a:r>
              <a:rPr lang="en-GB" b="1" i="1" dirty="0"/>
              <a:t> monitoring using UEBA to flag early signs of abnormal </a:t>
            </a:r>
            <a:r>
              <a:rPr lang="en-GB" b="1" i="1" dirty="0" err="1"/>
              <a:t>behavior</a:t>
            </a:r>
            <a:r>
              <a:rPr lang="en-GB" b="1" i="1" dirty="0"/>
              <a:t>.</a:t>
            </a:r>
          </a:p>
          <a:p>
            <a:pPr marL="1143000" lvl="2" indent="-228600">
              <a:buFont typeface="Arial" panose="020B0604020202020204" pitchFamily="34" charset="0"/>
              <a:buChar char="•"/>
            </a:pPr>
            <a:r>
              <a:rPr lang="en-GB" b="1" i="1" dirty="0"/>
              <a:t>Improve the </a:t>
            </a:r>
            <a:r>
              <a:rPr lang="en-GB" b="1" i="1" dirty="0" err="1"/>
              <a:t>offboarding</a:t>
            </a:r>
            <a:r>
              <a:rPr lang="en-GB" b="1" i="1" dirty="0"/>
              <a:t> process to ensure that former employees or contractors cannot retain access to sensitive systems.</a:t>
            </a:r>
          </a:p>
          <a:p>
            <a:pPr marL="742950" lvl="1" indent="-285750">
              <a:buFont typeface="Arial" panose="020B0604020202020204" pitchFamily="34" charset="0"/>
              <a:buChar char="•"/>
            </a:pPr>
            <a:r>
              <a:rPr lang="en-GB" b="1" i="1" dirty="0"/>
              <a:t>Incident Reporting:</a:t>
            </a:r>
          </a:p>
          <a:p>
            <a:pPr marL="1143000" lvl="2" indent="-228600">
              <a:buFont typeface="Arial" panose="020B0604020202020204" pitchFamily="34" charset="0"/>
              <a:buChar char="•"/>
            </a:pPr>
            <a:r>
              <a:rPr lang="en-GB" b="1" i="1" dirty="0"/>
              <a:t>Document the incident, how it was detected, actions taken, and the impact on the organization.</a:t>
            </a:r>
          </a:p>
          <a:p>
            <a:pPr marL="1143000" lvl="2" indent="-228600">
              <a:buFont typeface="Arial" panose="020B0604020202020204" pitchFamily="34" charset="0"/>
              <a:buChar char="•"/>
            </a:pPr>
            <a:r>
              <a:rPr lang="en-GB" b="1" i="1" dirty="0"/>
              <a:t>Report the findings to management and legal if necessary, especially in cases of data breaches or regulatory compliance violations.</a:t>
            </a:r>
          </a:p>
        </p:txBody>
      </p:sp>
    </p:spTree>
    <p:extLst>
      <p:ext uri="{BB962C8B-B14F-4D97-AF65-F5344CB8AC3E}">
        <p14:creationId xmlns:p14="http://schemas.microsoft.com/office/powerpoint/2010/main" val="13147273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075" y="168529"/>
            <a:ext cx="6864703" cy="6451932"/>
          </a:xfrm>
          <a:prstGeom prst="rect">
            <a:avLst/>
          </a:prstGeom>
        </p:spPr>
      </p:pic>
    </p:spTree>
    <p:extLst>
      <p:ext uri="{BB962C8B-B14F-4D97-AF65-F5344CB8AC3E}">
        <p14:creationId xmlns:p14="http://schemas.microsoft.com/office/powerpoint/2010/main" val="22347390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143" y="0"/>
            <a:ext cx="9929004" cy="6678751"/>
          </a:xfrm>
          <a:prstGeom prst="rect">
            <a:avLst/>
          </a:prstGeom>
        </p:spPr>
        <p:txBody>
          <a:bodyPr wrap="square">
            <a:spAutoFit/>
          </a:bodyPr>
          <a:lstStyle/>
          <a:p>
            <a:pPr algn="ctr"/>
            <a:r>
              <a:rPr lang="en-GB" sz="3200" b="1" i="1" dirty="0">
                <a:ln w="0"/>
                <a:effectLst>
                  <a:outerShdw blurRad="38100" dist="19050" dir="2700000" algn="tl" rotWithShape="0">
                    <a:schemeClr val="dk1">
                      <a:alpha val="40000"/>
                    </a:schemeClr>
                  </a:outerShdw>
                </a:effectLst>
              </a:rPr>
              <a:t>Lessons </a:t>
            </a:r>
            <a:r>
              <a:rPr lang="en-GB" sz="3200" b="1" i="1" dirty="0" smtClean="0">
                <a:ln w="0"/>
                <a:effectLst>
                  <a:outerShdw blurRad="38100" dist="19050" dir="2700000" algn="tl" rotWithShape="0">
                    <a:schemeClr val="dk1">
                      <a:alpha val="40000"/>
                    </a:schemeClr>
                  </a:outerShdw>
                </a:effectLst>
              </a:rPr>
              <a:t>Learned</a:t>
            </a:r>
          </a:p>
          <a:p>
            <a:endParaRPr lang="en-GB" b="1" i="1" dirty="0"/>
          </a:p>
          <a:p>
            <a:pPr>
              <a:buFont typeface="Arial" panose="020B0604020202020204" pitchFamily="34" charset="0"/>
              <a:buChar char="•"/>
            </a:pPr>
            <a:r>
              <a:rPr lang="en-GB" b="1" i="1" dirty="0"/>
              <a:t>Objective: Improve response to insider threats by learning from the incident and updating security protocols.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Post-Incident Review:</a:t>
            </a:r>
          </a:p>
          <a:p>
            <a:pPr marL="1143000" lvl="2" indent="-228600">
              <a:buFont typeface="Arial" panose="020B0604020202020204" pitchFamily="34" charset="0"/>
              <a:buChar char="•"/>
            </a:pPr>
            <a:r>
              <a:rPr lang="en-GB" b="1" i="1" dirty="0"/>
              <a:t>Conduct a post-mortem with HR, IT, security teams, and legal to evaluate the incident response.</a:t>
            </a:r>
          </a:p>
          <a:p>
            <a:pPr marL="1143000" lvl="2" indent="-228600">
              <a:buFont typeface="Arial" panose="020B0604020202020204" pitchFamily="34" charset="0"/>
              <a:buChar char="•"/>
            </a:pPr>
            <a:r>
              <a:rPr lang="en-GB" b="1" i="1" dirty="0"/>
              <a:t>Discuss what worked well (e.g., detection methods, rapid containment) and what could be improved (e.g., earlier detection, stronger access controls).</a:t>
            </a:r>
          </a:p>
          <a:p>
            <a:pPr marL="742950" lvl="1" indent="-285750">
              <a:buFont typeface="Arial" panose="020B0604020202020204" pitchFamily="34" charset="0"/>
              <a:buChar char="•"/>
            </a:pPr>
            <a:r>
              <a:rPr lang="en-GB" b="1" i="1" dirty="0"/>
              <a:t>Update Playbook:</a:t>
            </a:r>
          </a:p>
          <a:p>
            <a:pPr marL="1143000" lvl="2" indent="-228600">
              <a:buFont typeface="Arial" panose="020B0604020202020204" pitchFamily="34" charset="0"/>
              <a:buChar char="•"/>
            </a:pPr>
            <a:r>
              <a:rPr lang="en-GB" b="1" i="1" dirty="0"/>
              <a:t>Add new Indicators of Compromise (</a:t>
            </a:r>
            <a:r>
              <a:rPr lang="en-GB" b="1" i="1" dirty="0" err="1"/>
              <a:t>IoCs</a:t>
            </a:r>
            <a:r>
              <a:rPr lang="en-GB" b="1" i="1" dirty="0"/>
              <a:t>) and response strategies to the Insider Threat Playbook to ensure faster detection and response in the future.</a:t>
            </a:r>
          </a:p>
          <a:p>
            <a:pPr marL="742950" lvl="1" indent="-285750">
              <a:buFont typeface="Arial" panose="020B0604020202020204" pitchFamily="34" charset="0"/>
              <a:buChar char="•"/>
            </a:pPr>
            <a:r>
              <a:rPr lang="en-GB" b="1" i="1" dirty="0"/>
              <a:t>Refine Tools and Processes:</a:t>
            </a:r>
          </a:p>
          <a:p>
            <a:pPr marL="1143000" lvl="2" indent="-228600">
              <a:buFont typeface="Arial" panose="020B0604020202020204" pitchFamily="34" charset="0"/>
              <a:buChar char="•"/>
            </a:pPr>
            <a:r>
              <a:rPr lang="en-GB" b="1" i="1" dirty="0"/>
              <a:t>Update SIEM, DLP, and UEBA systems to improve detection of suspicious insider </a:t>
            </a:r>
            <a:r>
              <a:rPr lang="en-GB" b="1" i="1" dirty="0" err="1"/>
              <a:t>behavior</a:t>
            </a:r>
            <a:r>
              <a:rPr lang="en-GB" b="1" i="1" dirty="0"/>
              <a:t>.</a:t>
            </a:r>
          </a:p>
          <a:p>
            <a:pPr marL="1143000" lvl="2" indent="-228600">
              <a:buFont typeface="Arial" panose="020B0604020202020204" pitchFamily="34" charset="0"/>
              <a:buChar char="•"/>
            </a:pPr>
            <a:r>
              <a:rPr lang="en-GB" b="1" i="1" dirty="0"/>
              <a:t>Implement periodic privilege reviews to ensure employees only have the necessary access to perform their roles.</a:t>
            </a:r>
          </a:p>
          <a:p>
            <a:pPr marL="742950" lvl="1" indent="-285750">
              <a:buFont typeface="Arial" panose="020B0604020202020204" pitchFamily="34" charset="0"/>
              <a:buChar char="•"/>
            </a:pPr>
            <a:r>
              <a:rPr lang="en-GB" b="1" i="1" dirty="0"/>
              <a:t>Employee Awareness:</a:t>
            </a:r>
          </a:p>
          <a:p>
            <a:pPr marL="1143000" lvl="2" indent="-228600">
              <a:buFont typeface="Arial" panose="020B0604020202020204" pitchFamily="34" charset="0"/>
              <a:buChar char="•"/>
            </a:pPr>
            <a:r>
              <a:rPr lang="en-GB" b="1" i="1" dirty="0"/>
              <a:t>Conduct additional security training focused on insider threats and data protection.</a:t>
            </a:r>
          </a:p>
          <a:p>
            <a:pPr marL="1143000" lvl="2" indent="-228600">
              <a:buFont typeface="Arial" panose="020B0604020202020204" pitchFamily="34" charset="0"/>
              <a:buChar char="•"/>
            </a:pPr>
            <a:r>
              <a:rPr lang="en-GB" b="1" i="1" dirty="0"/>
              <a:t>Emphasize the importance of reporting suspicious </a:t>
            </a:r>
            <a:r>
              <a:rPr lang="en-GB" b="1" i="1" dirty="0" err="1"/>
              <a:t>behavior</a:t>
            </a:r>
            <a:r>
              <a:rPr lang="en-GB" b="1" i="1" dirty="0"/>
              <a:t> and ensuring compliance with data access policies.</a:t>
            </a:r>
          </a:p>
        </p:txBody>
      </p:sp>
    </p:spTree>
    <p:extLst>
      <p:ext uri="{BB962C8B-B14F-4D97-AF65-F5344CB8AC3E}">
        <p14:creationId xmlns:p14="http://schemas.microsoft.com/office/powerpoint/2010/main" val="44487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6000" b="1" i="1" dirty="0"/>
              <a:t>Conclusion</a:t>
            </a:r>
          </a:p>
        </p:txBody>
      </p:sp>
      <p:sp>
        <p:nvSpPr>
          <p:cNvPr id="3" name="Text Placeholder 2"/>
          <p:cNvSpPr>
            <a:spLocks noGrp="1"/>
          </p:cNvSpPr>
          <p:nvPr>
            <p:ph type="body" sz="half" idx="2"/>
          </p:nvPr>
        </p:nvSpPr>
        <p:spPr/>
        <p:txBody>
          <a:bodyPr>
            <a:normAutofit fontScale="85000" lnSpcReduction="10000"/>
          </a:bodyPr>
          <a:lstStyle/>
          <a:p>
            <a:r>
              <a:rPr lang="en-GB" b="1" i="1" dirty="0"/>
              <a:t>This Insider Threat Playbook provides a structured approach to managing the risks associated with trusted individuals who may misuse their access to sensitive systems or data. The playbook emphasizes robust preparation, including access controls, employee training, and </a:t>
            </a:r>
            <a:r>
              <a:rPr lang="en-GB" b="1" i="1" dirty="0" err="1"/>
              <a:t>behavioral</a:t>
            </a:r>
            <a:r>
              <a:rPr lang="en-GB" b="1" i="1" dirty="0"/>
              <a:t> monitoring through tools like SIEM and UEBA.</a:t>
            </a:r>
          </a:p>
          <a:p>
            <a:r>
              <a:rPr lang="en-GB" b="1" i="1" dirty="0"/>
              <a:t>Detection systems identify abnormal </a:t>
            </a:r>
            <a:r>
              <a:rPr lang="en-GB" b="1" i="1" dirty="0" err="1"/>
              <a:t>behaviors</a:t>
            </a:r>
            <a:r>
              <a:rPr lang="en-GB" b="1" i="1" dirty="0"/>
              <a:t> early, and rapid containment ensures that the insider’s access is restricted before significant damage can occur. The final phases focus on improving security controls, learning from the incident, and updating tools to prevent future insider threats. By continually improving processes, organizations can reduce the risk of insider attacks and protect their most critical assets.</a:t>
            </a:r>
          </a:p>
        </p:txBody>
      </p:sp>
    </p:spTree>
    <p:extLst>
      <p:ext uri="{BB962C8B-B14F-4D97-AF65-F5344CB8AC3E}">
        <p14:creationId xmlns:p14="http://schemas.microsoft.com/office/powerpoint/2010/main" val="34444141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1663" y="414870"/>
            <a:ext cx="7624203" cy="584775"/>
          </a:xfrm>
          <a:prstGeom prst="rect">
            <a:avLst/>
          </a:prstGeom>
        </p:spPr>
        <p:txBody>
          <a:bodyPr wrap="none">
            <a:spAutoFit/>
          </a:bodyPr>
          <a:lstStyle/>
          <a:p>
            <a:pPr algn="r"/>
            <a:r>
              <a:rPr lang="en-GB" sz="3200" b="1" i="1" dirty="0" smtClean="0"/>
              <a:t>7:Social </a:t>
            </a:r>
            <a:r>
              <a:rPr lang="en-GB" sz="3200" b="1" i="1" dirty="0"/>
              <a:t>Engineering Attack Playbook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585" y="1192062"/>
            <a:ext cx="8797505" cy="4970590"/>
          </a:xfrm>
          <a:prstGeom prst="rect">
            <a:avLst/>
          </a:prstGeom>
        </p:spPr>
      </p:pic>
    </p:spTree>
    <p:extLst>
      <p:ext uri="{BB962C8B-B14F-4D97-AF65-F5344CB8AC3E}">
        <p14:creationId xmlns:p14="http://schemas.microsoft.com/office/powerpoint/2010/main" val="20878391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28" y="326265"/>
            <a:ext cx="7979434" cy="5232202"/>
          </a:xfrm>
          <a:prstGeom prst="rect">
            <a:avLst/>
          </a:prstGeom>
        </p:spPr>
        <p:txBody>
          <a:bodyPr wrap="square">
            <a:spAutoFit/>
          </a:bodyPr>
          <a:lstStyle/>
          <a:p>
            <a:pPr algn="ctr"/>
            <a:r>
              <a:rPr lang="en-GB" sz="2800" b="1" i="1" dirty="0"/>
              <a:t>Phase 1: Preparation</a:t>
            </a:r>
          </a:p>
          <a:p>
            <a:pPr>
              <a:buFont typeface="Arial" panose="020B0604020202020204" pitchFamily="34" charset="0"/>
              <a:buChar char="•"/>
            </a:pPr>
            <a:r>
              <a:rPr lang="en-GB" b="1" i="1" dirty="0"/>
              <a:t>Objective: Ensure the organization is equipped to detect, prevent, and respond to social engineering attacks effectively.</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Incident Response Team (IRT): Assign roles for managing social engineering incidents, including security teams, IT, communications, and HR.</a:t>
            </a:r>
          </a:p>
          <a:p>
            <a:pPr marL="742950" lvl="1" indent="-285750">
              <a:buFont typeface="Arial" panose="020B0604020202020204" pitchFamily="34" charset="0"/>
              <a:buChar char="•"/>
            </a:pPr>
            <a:r>
              <a:rPr lang="en-GB" b="1" i="1" dirty="0"/>
              <a:t>Employee Awareness Training:</a:t>
            </a:r>
          </a:p>
          <a:p>
            <a:pPr marL="1143000" lvl="2" indent="-228600">
              <a:buFont typeface="Arial" panose="020B0604020202020204" pitchFamily="34" charset="0"/>
              <a:buChar char="•"/>
            </a:pPr>
            <a:r>
              <a:rPr lang="en-GB" b="1" i="1" dirty="0"/>
              <a:t>Regularly train employees on social engineering tactics, such as phishing, </a:t>
            </a:r>
            <a:r>
              <a:rPr lang="en-GB" b="1" i="1" dirty="0" err="1"/>
              <a:t>vishing</a:t>
            </a:r>
            <a:r>
              <a:rPr lang="en-GB" b="1" i="1" dirty="0"/>
              <a:t>, and baiting.</a:t>
            </a:r>
          </a:p>
          <a:p>
            <a:pPr marL="1143000" lvl="2" indent="-228600">
              <a:buFont typeface="Arial" panose="020B0604020202020204" pitchFamily="34" charset="0"/>
              <a:buChar char="•"/>
            </a:pPr>
            <a:r>
              <a:rPr lang="en-GB" b="1" i="1" dirty="0"/>
              <a:t>Include simulations of phishing attacks to improve awareness and train staff on how to respond.</a:t>
            </a:r>
          </a:p>
          <a:p>
            <a:pPr marL="742950" lvl="1" indent="-285750">
              <a:buFont typeface="Arial" panose="020B0604020202020204" pitchFamily="34" charset="0"/>
              <a:buChar char="•"/>
            </a:pPr>
            <a:r>
              <a:rPr lang="en-GB" b="1" i="1" dirty="0"/>
              <a:t>Security Policies and Procedures:</a:t>
            </a:r>
          </a:p>
          <a:p>
            <a:pPr marL="1143000" lvl="2" indent="-228600">
              <a:buFont typeface="Arial" panose="020B0604020202020204" pitchFamily="34" charset="0"/>
              <a:buChar char="•"/>
            </a:pPr>
            <a:r>
              <a:rPr lang="en-GB" b="1" i="1" dirty="0"/>
              <a:t>Implement and enforce strict policies regarding information sharing and communication (e.g., verifying identities before sharing sensitive information).</a:t>
            </a:r>
          </a:p>
          <a:p>
            <a:pPr marL="1143000" lvl="2" indent="-228600">
              <a:buFont typeface="Arial" panose="020B0604020202020204" pitchFamily="34" charset="0"/>
              <a:buChar char="•"/>
            </a:pPr>
            <a:r>
              <a:rPr lang="en-GB" b="1" i="1" dirty="0"/>
              <a:t>Use two-factor authentication (2FA) for sensitive systems and data access to reduce the impact of credential theft.</a:t>
            </a:r>
          </a:p>
        </p:txBody>
      </p:sp>
    </p:spTree>
    <p:extLst>
      <p:ext uri="{BB962C8B-B14F-4D97-AF65-F5344CB8AC3E}">
        <p14:creationId xmlns:p14="http://schemas.microsoft.com/office/powerpoint/2010/main" val="4286662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222" y="2403850"/>
            <a:ext cx="7043289" cy="37992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5" y="232914"/>
            <a:ext cx="5011947" cy="4341872"/>
          </a:xfrm>
          <a:prstGeom prst="rect">
            <a:avLst/>
          </a:prstGeom>
        </p:spPr>
      </p:pic>
    </p:spTree>
    <p:extLst>
      <p:ext uri="{BB962C8B-B14F-4D97-AF65-F5344CB8AC3E}">
        <p14:creationId xmlns:p14="http://schemas.microsoft.com/office/powerpoint/2010/main" val="18081236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7693"/>
            <a:ext cx="10739887" cy="6740307"/>
          </a:xfrm>
          <a:prstGeom prst="rect">
            <a:avLst/>
          </a:prstGeom>
        </p:spPr>
        <p:txBody>
          <a:bodyPr wrap="square">
            <a:spAutoFit/>
          </a:bodyPr>
          <a:lstStyle/>
          <a:p>
            <a:pPr algn="ctr"/>
            <a:r>
              <a:rPr lang="en-GB" sz="2000" b="1" dirty="0">
                <a:ln w="0"/>
                <a:effectLst>
                  <a:outerShdw blurRad="38100" dist="19050" dir="2700000" algn="tl" rotWithShape="0">
                    <a:schemeClr val="dk1">
                      <a:alpha val="40000"/>
                    </a:schemeClr>
                  </a:outerShdw>
                </a:effectLst>
              </a:rPr>
              <a:t>Phase 2: Detection &amp; Analysis</a:t>
            </a:r>
          </a:p>
          <a:p>
            <a:pPr>
              <a:buFont typeface="Arial" panose="020B0604020202020204" pitchFamily="34" charset="0"/>
              <a:buChar char="•"/>
            </a:pPr>
            <a:r>
              <a:rPr lang="en-GB" b="1" dirty="0"/>
              <a:t>Objective: Identify the social engineering attack early and assess its scope and potential damage.</a:t>
            </a:r>
          </a:p>
          <a:p>
            <a:pPr>
              <a:buFont typeface="Arial" panose="020B0604020202020204" pitchFamily="34" charset="0"/>
              <a:buChar char="•"/>
            </a:pPr>
            <a:r>
              <a:rPr lang="en-GB" b="1" dirty="0"/>
              <a:t>Key Actions:</a:t>
            </a:r>
          </a:p>
          <a:p>
            <a:pPr marL="742950" lvl="1" indent="-285750">
              <a:buFont typeface="Arial" panose="020B0604020202020204" pitchFamily="34" charset="0"/>
              <a:buChar char="•"/>
            </a:pPr>
            <a:r>
              <a:rPr lang="en-GB" b="1" dirty="0"/>
              <a:t>Detection:</a:t>
            </a:r>
          </a:p>
          <a:p>
            <a:pPr marL="1143000" lvl="2" indent="-228600">
              <a:buFont typeface="Arial" panose="020B0604020202020204" pitchFamily="34" charset="0"/>
              <a:buChar char="•"/>
            </a:pPr>
            <a:r>
              <a:rPr lang="en-GB" b="1" dirty="0"/>
              <a:t>Use SIEM and email filtering tools to detect indicators of social engineering attempts, such as:</a:t>
            </a:r>
          </a:p>
          <a:p>
            <a:pPr marL="1600200" lvl="3" indent="-228600">
              <a:buFont typeface="Arial" panose="020B0604020202020204" pitchFamily="34" charset="0"/>
              <a:buChar char="•"/>
            </a:pPr>
            <a:r>
              <a:rPr lang="en-GB" b="1" dirty="0"/>
              <a:t>Emails with suspicious links, urgent requests for personal information, or attachments.</a:t>
            </a:r>
          </a:p>
          <a:p>
            <a:pPr marL="1600200" lvl="3" indent="-228600">
              <a:buFont typeface="Arial" panose="020B0604020202020204" pitchFamily="34" charset="0"/>
              <a:buChar char="•"/>
            </a:pPr>
            <a:r>
              <a:rPr lang="en-GB" b="1" dirty="0"/>
              <a:t>Unusual login attempts or access from unexpected locations.</a:t>
            </a:r>
          </a:p>
          <a:p>
            <a:pPr marL="1600200" lvl="3" indent="-228600">
              <a:buFont typeface="Arial" panose="020B0604020202020204" pitchFamily="34" charset="0"/>
              <a:buChar char="•"/>
            </a:pPr>
            <a:r>
              <a:rPr lang="en-GB" b="1" dirty="0"/>
              <a:t>Reports from employees about unusual requests for information (e.g., phone calls pretending to be from IT or management).</a:t>
            </a:r>
          </a:p>
          <a:p>
            <a:pPr marL="1143000" lvl="2" indent="-228600">
              <a:buFont typeface="Arial" panose="020B0604020202020204" pitchFamily="34" charset="0"/>
              <a:buChar char="•"/>
            </a:pPr>
            <a:r>
              <a:rPr lang="en-GB" b="1" dirty="0"/>
              <a:t>Indicators of Compromise (</a:t>
            </a:r>
            <a:r>
              <a:rPr lang="en-GB" b="1" dirty="0" err="1"/>
              <a:t>IoCs</a:t>
            </a:r>
            <a:r>
              <a:rPr lang="en-GB" b="1" dirty="0"/>
              <a:t>) include:</a:t>
            </a:r>
          </a:p>
          <a:p>
            <a:pPr marL="1600200" lvl="3" indent="-228600">
              <a:buFont typeface="Arial" panose="020B0604020202020204" pitchFamily="34" charset="0"/>
              <a:buChar char="•"/>
            </a:pPr>
            <a:r>
              <a:rPr lang="en-GB" b="1" dirty="0"/>
              <a:t>Phishing emails or </a:t>
            </a:r>
            <a:r>
              <a:rPr lang="en-GB" b="1" dirty="0" err="1"/>
              <a:t>vishing</a:t>
            </a:r>
            <a:r>
              <a:rPr lang="en-GB" b="1" dirty="0"/>
              <a:t> calls asking for login credentials, personal details, or financial information.</a:t>
            </a:r>
          </a:p>
          <a:p>
            <a:pPr marL="1600200" lvl="3" indent="-228600">
              <a:buFont typeface="Arial" panose="020B0604020202020204" pitchFamily="34" charset="0"/>
              <a:buChar char="•"/>
            </a:pPr>
            <a:r>
              <a:rPr lang="en-GB" b="1" dirty="0"/>
              <a:t>Unusual requests for privileged access or sensitive data that do not follow typical processes.</a:t>
            </a:r>
          </a:p>
          <a:p>
            <a:pPr marL="742950" lvl="1" indent="-285750">
              <a:buFont typeface="Arial" panose="020B0604020202020204" pitchFamily="34" charset="0"/>
              <a:buChar char="•"/>
            </a:pPr>
            <a:r>
              <a:rPr lang="en-GB" b="1" dirty="0" smtClean="0"/>
              <a:t>Analysis</a:t>
            </a:r>
            <a:r>
              <a:rPr lang="en-GB" b="1" dirty="0"/>
              <a:t>:</a:t>
            </a:r>
          </a:p>
          <a:p>
            <a:pPr marL="1143000" lvl="2" indent="-228600">
              <a:buFont typeface="Arial" panose="020B0604020202020204" pitchFamily="34" charset="0"/>
              <a:buChar char="•"/>
            </a:pPr>
            <a:r>
              <a:rPr lang="en-GB" b="1" dirty="0"/>
              <a:t>Investigate how the social engineering attack is being carried out (e.g., phishing email, pretexting call).</a:t>
            </a:r>
          </a:p>
          <a:p>
            <a:pPr marL="1143000" lvl="2" indent="-228600">
              <a:buFont typeface="Arial" panose="020B0604020202020204" pitchFamily="34" charset="0"/>
              <a:buChar char="•"/>
            </a:pPr>
            <a:r>
              <a:rPr lang="en-GB" b="1" dirty="0"/>
              <a:t>Identify which individuals or departments are being targeted and determine if any sensitive information has been compromised.</a:t>
            </a:r>
          </a:p>
          <a:p>
            <a:pPr marL="1143000" lvl="2" indent="-228600">
              <a:buFont typeface="Arial" panose="020B0604020202020204" pitchFamily="34" charset="0"/>
              <a:buChar char="•"/>
            </a:pPr>
            <a:r>
              <a:rPr lang="en-GB" b="1" dirty="0"/>
              <a:t>Assess whether employees have responded to the attack (e.g., clicked on a phishing link, provided sensitive details).</a:t>
            </a:r>
          </a:p>
        </p:txBody>
      </p:sp>
    </p:spTree>
    <p:extLst>
      <p:ext uri="{BB962C8B-B14F-4D97-AF65-F5344CB8AC3E}">
        <p14:creationId xmlns:p14="http://schemas.microsoft.com/office/powerpoint/2010/main" val="1358718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i="1" dirty="0"/>
              <a:t>Attack Types Covered by the Project</a:t>
            </a:r>
          </a:p>
        </p:txBody>
      </p:sp>
      <p:sp>
        <p:nvSpPr>
          <p:cNvPr id="3" name="Content Placeholder 2"/>
          <p:cNvSpPr>
            <a:spLocks noGrp="1"/>
          </p:cNvSpPr>
          <p:nvPr>
            <p:ph idx="1"/>
          </p:nvPr>
        </p:nvSpPr>
        <p:spPr/>
        <p:txBody>
          <a:bodyPr/>
          <a:lstStyle/>
          <a:p>
            <a:r>
              <a:rPr lang="en-GB" b="1" dirty="0" smtClean="0"/>
              <a:t>7. Social </a:t>
            </a:r>
            <a:r>
              <a:rPr lang="en-GB" b="1" dirty="0"/>
              <a:t>Engineering Attacks</a:t>
            </a:r>
          </a:p>
          <a:p>
            <a:r>
              <a:rPr lang="en-GB" b="1" dirty="0"/>
              <a:t>Description</a:t>
            </a:r>
            <a:r>
              <a:rPr lang="en-GB" dirty="0"/>
              <a:t>: Psychological manipulation of individuals to trick them into divulging confidential information, often through communication (phone, email, social media).</a:t>
            </a:r>
          </a:p>
          <a:p>
            <a:r>
              <a:rPr lang="en-GB" b="1" dirty="0"/>
              <a:t>Goal</a:t>
            </a:r>
            <a:r>
              <a:rPr lang="en-GB" dirty="0"/>
              <a:t>: Gain access to systems or sensitive information by exploiting human </a:t>
            </a:r>
            <a:r>
              <a:rPr lang="en-GB" dirty="0" err="1"/>
              <a:t>behavior</a:t>
            </a:r>
            <a:r>
              <a:rPr lang="en-GB" dirty="0"/>
              <a:t> rather than technical vulnerabilities.</a:t>
            </a:r>
          </a:p>
          <a:p>
            <a:r>
              <a:rPr lang="en-GB" b="1" dirty="0"/>
              <a:t>Attack Method</a:t>
            </a:r>
            <a:r>
              <a:rPr lang="en-GB" dirty="0"/>
              <a:t>: Posing as a legitimate authority figure, gaining trust, and persuading victims to share passwords or confidential data.</a:t>
            </a:r>
          </a:p>
          <a:p>
            <a:r>
              <a:rPr lang="en-GB" b="1" dirty="0"/>
              <a:t>Response</a:t>
            </a:r>
            <a:r>
              <a:rPr lang="en-GB" dirty="0"/>
              <a:t>: Train employees on social engineering tactics and enforce strict identity verification protocols.</a:t>
            </a:r>
          </a:p>
          <a:p>
            <a:endParaRPr lang="en-GB" dirty="0"/>
          </a:p>
        </p:txBody>
      </p:sp>
    </p:spTree>
    <p:extLst>
      <p:ext uri="{BB962C8B-B14F-4D97-AF65-F5344CB8AC3E}">
        <p14:creationId xmlns:p14="http://schemas.microsoft.com/office/powerpoint/2010/main" val="8991374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218" y="0"/>
            <a:ext cx="8482642" cy="6361982"/>
          </a:xfrm>
          <a:prstGeom prst="rect">
            <a:avLst/>
          </a:prstGeom>
        </p:spPr>
      </p:pic>
    </p:spTree>
    <p:extLst>
      <p:ext uri="{BB962C8B-B14F-4D97-AF65-F5344CB8AC3E}">
        <p14:creationId xmlns:p14="http://schemas.microsoft.com/office/powerpoint/2010/main" val="17289505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0895161" cy="6832640"/>
          </a:xfrm>
          <a:prstGeom prst="rect">
            <a:avLst/>
          </a:prstGeom>
        </p:spPr>
        <p:txBody>
          <a:bodyPr wrap="square">
            <a:spAutoFit/>
          </a:bodyPr>
          <a:lstStyle/>
          <a:p>
            <a:pPr algn="ctr"/>
            <a:r>
              <a:rPr lang="en-GB" sz="2400" b="1" dirty="0">
                <a:solidFill>
                  <a:schemeClr val="accent4">
                    <a:lumMod val="75000"/>
                  </a:schemeClr>
                </a:solidFill>
              </a:rPr>
              <a:t>Phase 3: Containment, Eradication &amp; Recovery</a:t>
            </a:r>
          </a:p>
          <a:p>
            <a:pPr>
              <a:buFont typeface="Arial" panose="020B0604020202020204" pitchFamily="34" charset="0"/>
              <a:buChar char="•"/>
            </a:pPr>
            <a:r>
              <a:rPr lang="en-GB" b="1" dirty="0"/>
              <a:t>Objective: Stop the social engineering attack, limit damage, and restore affected systems.</a:t>
            </a:r>
          </a:p>
          <a:p>
            <a:pPr>
              <a:buFont typeface="Arial" panose="020B0604020202020204" pitchFamily="34" charset="0"/>
              <a:buChar char="•"/>
            </a:pPr>
            <a:r>
              <a:rPr lang="en-GB" b="1" dirty="0"/>
              <a:t>Key Actions:</a:t>
            </a:r>
          </a:p>
          <a:p>
            <a:pPr marL="742950" lvl="1" indent="-285750">
              <a:buFont typeface="Arial" panose="020B0604020202020204" pitchFamily="34" charset="0"/>
              <a:buChar char="•"/>
            </a:pPr>
            <a:r>
              <a:rPr lang="en-GB" b="1" dirty="0"/>
              <a:t>Containment:</a:t>
            </a:r>
          </a:p>
          <a:p>
            <a:pPr marL="1143000" lvl="2" indent="-228600">
              <a:buFont typeface="Arial" panose="020B0604020202020204" pitchFamily="34" charset="0"/>
              <a:buChar char="•"/>
            </a:pPr>
            <a:r>
              <a:rPr lang="en-GB" b="1" dirty="0"/>
              <a:t>Lock compromised accounts: Immediately lock accounts that have been compromised (e.g., if a user clicked on a phishing link and entered credentials).</a:t>
            </a:r>
          </a:p>
          <a:p>
            <a:pPr marL="1143000" lvl="2" indent="-228600">
              <a:buFont typeface="Arial" panose="020B0604020202020204" pitchFamily="34" charset="0"/>
              <a:buChar char="•"/>
            </a:pPr>
            <a:r>
              <a:rPr lang="en-GB" b="1" dirty="0"/>
              <a:t>Block malicious domains and emails: Use email filtering to block the sender’s domain and update firewalls to block any associated IP addresses or malicious links.</a:t>
            </a:r>
          </a:p>
          <a:p>
            <a:pPr marL="1143000" lvl="2" indent="-228600">
              <a:buFont typeface="Arial" panose="020B0604020202020204" pitchFamily="34" charset="0"/>
              <a:buChar char="•"/>
            </a:pPr>
            <a:r>
              <a:rPr lang="en-GB" b="1" dirty="0"/>
              <a:t>Quarantine affected systems: If malware or remote access tools have been downloaded through a social engineering attack, isolate infected systems.</a:t>
            </a:r>
          </a:p>
          <a:p>
            <a:pPr marL="1143000" lvl="2" indent="-228600">
              <a:buFont typeface="Arial" panose="020B0604020202020204" pitchFamily="34" charset="0"/>
              <a:buChar char="•"/>
            </a:pPr>
            <a:r>
              <a:rPr lang="en-GB" b="1" dirty="0"/>
              <a:t>Employee notification: Alert employees of the ongoing social engineering attack and provide guidance on how to respond.</a:t>
            </a:r>
          </a:p>
          <a:p>
            <a:pPr marL="742950" lvl="1" indent="-285750">
              <a:buFont typeface="Arial" panose="020B0604020202020204" pitchFamily="34" charset="0"/>
              <a:buChar char="•"/>
            </a:pPr>
            <a:r>
              <a:rPr lang="en-GB" b="1" dirty="0"/>
              <a:t>Eradication:</a:t>
            </a:r>
          </a:p>
          <a:p>
            <a:pPr marL="1143000" lvl="2" indent="-228600">
              <a:buFont typeface="Arial" panose="020B0604020202020204" pitchFamily="34" charset="0"/>
              <a:buChar char="•"/>
            </a:pPr>
            <a:r>
              <a:rPr lang="en-GB" b="1" dirty="0"/>
              <a:t>Remove malware: If any malicious software was downloaded as part of a phishing or baiting attack, remove it using endpoint protection tools.</a:t>
            </a:r>
          </a:p>
          <a:p>
            <a:pPr marL="1143000" lvl="2" indent="-228600">
              <a:buFont typeface="Arial" panose="020B0604020202020204" pitchFamily="34" charset="0"/>
              <a:buChar char="•"/>
            </a:pPr>
            <a:r>
              <a:rPr lang="en-GB" b="1" dirty="0"/>
              <a:t>Change compromised credentials: Reset passwords for affected accounts and enforce the use of multi-factor authentication (MFA).</a:t>
            </a:r>
          </a:p>
          <a:p>
            <a:pPr marL="1143000" lvl="2" indent="-228600">
              <a:buFont typeface="Arial" panose="020B0604020202020204" pitchFamily="34" charset="0"/>
              <a:buChar char="•"/>
            </a:pPr>
            <a:r>
              <a:rPr lang="en-GB" b="1" dirty="0"/>
              <a:t>Conduct further investigation: Perform a deeper forensic investigation to ensure no further compromises were made and to check for unauthorized access or backdoors.</a:t>
            </a:r>
          </a:p>
          <a:p>
            <a:pPr marL="742950" lvl="1" indent="-285750">
              <a:buFont typeface="Arial" panose="020B0604020202020204" pitchFamily="34" charset="0"/>
              <a:buChar char="•"/>
            </a:pPr>
            <a:r>
              <a:rPr lang="en-GB" b="1" dirty="0"/>
              <a:t>Recovery:</a:t>
            </a:r>
          </a:p>
          <a:p>
            <a:pPr marL="1143000" lvl="2" indent="-228600">
              <a:buFont typeface="Arial" panose="020B0604020202020204" pitchFamily="34" charset="0"/>
              <a:buChar char="•"/>
            </a:pPr>
            <a:r>
              <a:rPr lang="en-GB" b="1" dirty="0"/>
              <a:t>Restore compromised systems: Ensure any systems affected by malware or unauthorized access are restored from clean backups.</a:t>
            </a:r>
          </a:p>
          <a:p>
            <a:pPr marL="1143000" lvl="2" indent="-228600">
              <a:buFont typeface="Arial" panose="020B0604020202020204" pitchFamily="34" charset="0"/>
              <a:buChar char="•"/>
            </a:pPr>
            <a:r>
              <a:rPr lang="en-GB" b="1" dirty="0"/>
              <a:t>Re-enable employee accounts once they have been secured and monitored for further suspicious activity</a:t>
            </a:r>
            <a:r>
              <a:rPr lang="en-GB" b="1" dirty="0" smtClean="0"/>
              <a:t>.</a:t>
            </a:r>
            <a:endParaRPr lang="en-GB" b="1" dirty="0"/>
          </a:p>
        </p:txBody>
      </p:sp>
    </p:spTree>
    <p:extLst>
      <p:ext uri="{BB962C8B-B14F-4D97-AF65-F5344CB8AC3E}">
        <p14:creationId xmlns:p14="http://schemas.microsoft.com/office/powerpoint/2010/main" val="27299732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456" y="1117120"/>
            <a:ext cx="8557404" cy="4572000"/>
          </a:xfrm>
          <a:prstGeom prst="rect">
            <a:avLst/>
          </a:prstGeom>
        </p:spPr>
      </p:pic>
    </p:spTree>
    <p:extLst>
      <p:ext uri="{BB962C8B-B14F-4D97-AF65-F5344CB8AC3E}">
        <p14:creationId xmlns:p14="http://schemas.microsoft.com/office/powerpoint/2010/main" val="20076256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264" y="0"/>
            <a:ext cx="9144000" cy="6463308"/>
          </a:xfrm>
          <a:prstGeom prst="rect">
            <a:avLst/>
          </a:prstGeom>
        </p:spPr>
        <p:txBody>
          <a:bodyPr wrap="square">
            <a:spAutoFit/>
          </a:bodyPr>
          <a:lstStyle/>
          <a:p>
            <a:pPr algn="ctr"/>
            <a:r>
              <a:rPr lang="en-GB" sz="3600" b="1" i="1" dirty="0">
                <a:solidFill>
                  <a:schemeClr val="accent4">
                    <a:lumMod val="75000"/>
                  </a:schemeClr>
                </a:solidFill>
              </a:rPr>
              <a:t>Phase 4: Post-Incident Activities</a:t>
            </a:r>
          </a:p>
          <a:p>
            <a:pPr>
              <a:buFont typeface="Arial" panose="020B0604020202020204" pitchFamily="34" charset="0"/>
              <a:buChar char="•"/>
            </a:pPr>
            <a:r>
              <a:rPr lang="en-GB" b="1" i="1" dirty="0"/>
              <a:t>Objective: Strengthen security by learning from the social engineering incident and applying additional safeguards.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Root Cause Analysis:</a:t>
            </a:r>
          </a:p>
          <a:p>
            <a:pPr marL="1143000" lvl="2" indent="-228600">
              <a:buFont typeface="Arial" panose="020B0604020202020204" pitchFamily="34" charset="0"/>
              <a:buChar char="•"/>
            </a:pPr>
            <a:r>
              <a:rPr lang="en-GB" b="1" i="1" dirty="0"/>
              <a:t>Identify how the social engineering attack succeeded (e.g., phishing email bypassed filters, employee fell for a </a:t>
            </a:r>
            <a:r>
              <a:rPr lang="en-GB" b="1" i="1" dirty="0" err="1"/>
              <a:t>vishing</a:t>
            </a:r>
            <a:r>
              <a:rPr lang="en-GB" b="1" i="1" dirty="0"/>
              <a:t> attack).</a:t>
            </a:r>
          </a:p>
          <a:p>
            <a:pPr marL="1143000" lvl="2" indent="-228600">
              <a:buFont typeface="Arial" panose="020B0604020202020204" pitchFamily="34" charset="0"/>
              <a:buChar char="•"/>
            </a:pPr>
            <a:r>
              <a:rPr lang="en-GB" b="1" i="1" dirty="0"/>
              <a:t>Determine any security gaps that allowed the attacker to succeed, such as a lack of awareness or poor email filtering rules.</a:t>
            </a:r>
          </a:p>
          <a:p>
            <a:pPr marL="742950" lvl="1" indent="-285750">
              <a:buFont typeface="Arial" panose="020B0604020202020204" pitchFamily="34" charset="0"/>
              <a:buChar char="•"/>
            </a:pPr>
            <a:r>
              <a:rPr lang="en-GB" b="1" i="1" dirty="0"/>
              <a:t>Strengthen Security:</a:t>
            </a:r>
          </a:p>
          <a:p>
            <a:pPr marL="1143000" lvl="2" indent="-228600">
              <a:buFont typeface="Arial" panose="020B0604020202020204" pitchFamily="34" charset="0"/>
              <a:buChar char="•"/>
            </a:pPr>
            <a:r>
              <a:rPr lang="en-GB" b="1" i="1" dirty="0"/>
              <a:t>Improve email filtering and adjust SIEM rules to detect social engineering attacks more effectively.</a:t>
            </a:r>
          </a:p>
          <a:p>
            <a:pPr marL="1143000" lvl="2" indent="-228600">
              <a:buFont typeface="Arial" panose="020B0604020202020204" pitchFamily="34" charset="0"/>
              <a:buChar char="•"/>
            </a:pPr>
            <a:r>
              <a:rPr lang="en-GB" b="1" i="1" dirty="0"/>
              <a:t>Update security policies around identity verification and sensitive data sharing, particularly for high-risk employees or departments (e.g., HR, finance).</a:t>
            </a:r>
          </a:p>
          <a:p>
            <a:pPr marL="1143000" lvl="2" indent="-228600">
              <a:buFont typeface="Arial" panose="020B0604020202020204" pitchFamily="34" charset="0"/>
              <a:buChar char="•"/>
            </a:pPr>
            <a:r>
              <a:rPr lang="en-GB" b="1" i="1" dirty="0"/>
              <a:t>Implement user training to ensure employees know how to respond to suspicious emails, calls, or other communication requests.</a:t>
            </a:r>
          </a:p>
          <a:p>
            <a:pPr marL="742950" lvl="1" indent="-285750">
              <a:buFont typeface="Arial" panose="020B0604020202020204" pitchFamily="34" charset="0"/>
              <a:buChar char="•"/>
            </a:pPr>
            <a:r>
              <a:rPr lang="en-GB" b="1" i="1" dirty="0"/>
              <a:t>Incident Reporting:</a:t>
            </a:r>
          </a:p>
          <a:p>
            <a:pPr marL="1143000" lvl="2" indent="-228600">
              <a:buFont typeface="Arial" panose="020B0604020202020204" pitchFamily="34" charset="0"/>
              <a:buChar char="•"/>
            </a:pPr>
            <a:r>
              <a:rPr lang="en-GB" b="1" i="1" dirty="0"/>
              <a:t>Document the attack in detail, including the timeline of events, impact on systems and data, and how the organization responded.</a:t>
            </a:r>
          </a:p>
          <a:p>
            <a:pPr marL="1143000" lvl="2" indent="-228600">
              <a:buFont typeface="Arial" panose="020B0604020202020204" pitchFamily="34" charset="0"/>
              <a:buChar char="•"/>
            </a:pPr>
            <a:r>
              <a:rPr lang="en-GB" b="1" i="1" dirty="0"/>
              <a:t>Share the incident report with relevant stakeholders, including management, HR, and legal if necessary.</a:t>
            </a:r>
          </a:p>
        </p:txBody>
      </p:sp>
    </p:spTree>
    <p:extLst>
      <p:ext uri="{BB962C8B-B14F-4D97-AF65-F5344CB8AC3E}">
        <p14:creationId xmlns:p14="http://schemas.microsoft.com/office/powerpoint/2010/main" val="26321841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813" y="1000394"/>
            <a:ext cx="8481564" cy="4943475"/>
          </a:xfrm>
          <a:prstGeom prst="rect">
            <a:avLst/>
          </a:prstGeom>
        </p:spPr>
      </p:pic>
    </p:spTree>
    <p:extLst>
      <p:ext uri="{BB962C8B-B14F-4D97-AF65-F5344CB8AC3E}">
        <p14:creationId xmlns:p14="http://schemas.microsoft.com/office/powerpoint/2010/main" val="18388145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891" y="221210"/>
            <a:ext cx="10783018" cy="6678751"/>
          </a:xfrm>
          <a:prstGeom prst="rect">
            <a:avLst/>
          </a:prstGeom>
        </p:spPr>
        <p:txBody>
          <a:bodyPr wrap="square">
            <a:spAutoFit/>
          </a:bodyPr>
          <a:lstStyle/>
          <a:p>
            <a:pPr algn="ctr"/>
            <a:r>
              <a:rPr lang="en-GB" sz="3200" b="1" i="1" dirty="0">
                <a:solidFill>
                  <a:schemeClr val="accent4">
                    <a:lumMod val="75000"/>
                  </a:schemeClr>
                </a:solidFill>
              </a:rPr>
              <a:t>Lessons Learned</a:t>
            </a:r>
          </a:p>
          <a:p>
            <a:pPr>
              <a:buFont typeface="Arial" panose="020B0604020202020204" pitchFamily="34" charset="0"/>
              <a:buChar char="•"/>
            </a:pPr>
            <a:r>
              <a:rPr lang="en-GB" b="1" i="1" dirty="0"/>
              <a:t>Objective: Improve future detection, prevention, and response capabilities to social engineering attacks.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Post-Incident Review:</a:t>
            </a:r>
          </a:p>
          <a:p>
            <a:pPr marL="1143000" lvl="2" indent="-228600">
              <a:buFont typeface="Arial" panose="020B0604020202020204" pitchFamily="34" charset="0"/>
              <a:buChar char="•"/>
            </a:pPr>
            <a:r>
              <a:rPr lang="en-GB" b="1" i="1" dirty="0"/>
              <a:t>Conduct a post-mortem meeting with the Incident Response Team, HR, and any affected departments to evaluate the response.</a:t>
            </a:r>
          </a:p>
          <a:p>
            <a:pPr marL="1143000" lvl="2" indent="-228600">
              <a:buFont typeface="Arial" panose="020B0604020202020204" pitchFamily="34" charset="0"/>
              <a:buChar char="•"/>
            </a:pPr>
            <a:r>
              <a:rPr lang="en-GB" b="1" i="1" dirty="0"/>
              <a:t>Discuss what worked well (e.g., quick detection, effective employee reporting) and where improvements are needed (e.g., better phishing detection, faster containment).</a:t>
            </a:r>
          </a:p>
          <a:p>
            <a:pPr marL="742950" lvl="1" indent="-285750">
              <a:buFont typeface="Arial" panose="020B0604020202020204" pitchFamily="34" charset="0"/>
              <a:buChar char="•"/>
            </a:pPr>
            <a:r>
              <a:rPr lang="en-GB" b="1" i="1" dirty="0"/>
              <a:t>Update Playbook:</a:t>
            </a:r>
          </a:p>
          <a:p>
            <a:pPr marL="1143000" lvl="2" indent="-228600">
              <a:buFont typeface="Arial" panose="020B0604020202020204" pitchFamily="34" charset="0"/>
              <a:buChar char="•"/>
            </a:pPr>
            <a:r>
              <a:rPr lang="en-GB" b="1" i="1" dirty="0"/>
              <a:t>Incorporate new Indicators of Compromise (</a:t>
            </a:r>
            <a:r>
              <a:rPr lang="en-GB" b="1" i="1" dirty="0" err="1"/>
              <a:t>IoCs</a:t>
            </a:r>
            <a:r>
              <a:rPr lang="en-GB" b="1" i="1" dirty="0"/>
              <a:t>) and best practices into the Social Engineering Playbook.</a:t>
            </a:r>
          </a:p>
          <a:p>
            <a:pPr marL="1143000" lvl="2" indent="-228600">
              <a:buFont typeface="Arial" panose="020B0604020202020204" pitchFamily="34" charset="0"/>
              <a:buChar char="•"/>
            </a:pPr>
            <a:r>
              <a:rPr lang="en-GB" b="1" i="1" dirty="0"/>
              <a:t>Update the incident response process to reflect any lessons learned, improving response time and effectiveness in future incidents.</a:t>
            </a:r>
          </a:p>
          <a:p>
            <a:pPr marL="742950" lvl="1" indent="-285750">
              <a:buFont typeface="Arial" panose="020B0604020202020204" pitchFamily="34" charset="0"/>
              <a:buChar char="•"/>
            </a:pPr>
            <a:r>
              <a:rPr lang="en-GB" b="1" i="1" dirty="0"/>
              <a:t>Refine Tools and Processes:</a:t>
            </a:r>
          </a:p>
          <a:p>
            <a:pPr marL="1143000" lvl="2" indent="-228600">
              <a:buFont typeface="Arial" panose="020B0604020202020204" pitchFamily="34" charset="0"/>
              <a:buChar char="•"/>
            </a:pPr>
            <a:r>
              <a:rPr lang="en-GB" b="1" i="1" dirty="0"/>
              <a:t>Strengthen SIEM rules and email filtering systems to block future social engineering attempts earlier.</a:t>
            </a:r>
          </a:p>
          <a:p>
            <a:pPr marL="1143000" lvl="2" indent="-228600">
              <a:buFont typeface="Arial" panose="020B0604020202020204" pitchFamily="34" charset="0"/>
              <a:buChar char="•"/>
            </a:pPr>
            <a:r>
              <a:rPr lang="en-GB" b="1" i="1" dirty="0"/>
              <a:t>Conduct regular phishing simulation tests to ensure employees can identify and report phishing emails quickly.</a:t>
            </a:r>
          </a:p>
          <a:p>
            <a:pPr marL="742950" lvl="1" indent="-285750">
              <a:buFont typeface="Arial" panose="020B0604020202020204" pitchFamily="34" charset="0"/>
              <a:buChar char="•"/>
            </a:pPr>
            <a:r>
              <a:rPr lang="en-GB" b="1" i="1" dirty="0"/>
              <a:t>Ongoing Employee Training:</a:t>
            </a:r>
          </a:p>
          <a:p>
            <a:pPr marL="1143000" lvl="2" indent="-228600">
              <a:buFont typeface="Arial" panose="020B0604020202020204" pitchFamily="34" charset="0"/>
              <a:buChar char="•"/>
            </a:pPr>
            <a:r>
              <a:rPr lang="en-GB" b="1" i="1" dirty="0"/>
              <a:t>Provide additional social engineering awareness training to all employees, focusing on identifying and responding to suspicious requests for information or access</a:t>
            </a:r>
            <a:r>
              <a:rPr lang="en-GB" b="1" i="1" dirty="0" smtClean="0"/>
              <a:t>.</a:t>
            </a:r>
            <a:endParaRPr lang="en-GB" b="1" i="1" dirty="0"/>
          </a:p>
        </p:txBody>
      </p:sp>
    </p:spTree>
    <p:extLst>
      <p:ext uri="{BB962C8B-B14F-4D97-AF65-F5344CB8AC3E}">
        <p14:creationId xmlns:p14="http://schemas.microsoft.com/office/powerpoint/2010/main" val="4180517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6600" b="1" i="1" dirty="0"/>
              <a:t>Conclusion</a:t>
            </a:r>
          </a:p>
        </p:txBody>
      </p:sp>
      <p:sp>
        <p:nvSpPr>
          <p:cNvPr id="4" name="Rectangle 1"/>
          <p:cNvSpPr>
            <a:spLocks noGrp="1" noChangeArrowheads="1"/>
          </p:cNvSpPr>
          <p:nvPr>
            <p:ph type="body" sz="half" idx="2"/>
          </p:nvPr>
        </p:nvSpPr>
        <p:spPr bwMode="auto">
          <a:xfrm>
            <a:off x="1154954" y="3496500"/>
            <a:ext cx="916977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This </a:t>
            </a:r>
            <a:r>
              <a:rPr kumimoji="0" lang="en-US" sz="1800" b="1" i="0" u="none" strike="noStrike" cap="none" normalizeH="0" baseline="0" dirty="0" smtClean="0">
                <a:ln>
                  <a:noFill/>
                </a:ln>
                <a:solidFill>
                  <a:schemeClr val="tx1"/>
                </a:solidFill>
                <a:effectLst/>
                <a:latin typeface="Arial" panose="020B0604020202020204" pitchFamily="34" charset="0"/>
              </a:rPr>
              <a:t>Social Engineering Attack Playbook</a:t>
            </a:r>
            <a:r>
              <a:rPr kumimoji="0" lang="en-US" sz="1800" b="0" i="0" u="none" strike="noStrike" cap="none" normalizeH="0" baseline="0" dirty="0" smtClean="0">
                <a:ln>
                  <a:noFill/>
                </a:ln>
                <a:solidFill>
                  <a:schemeClr val="tx1"/>
                </a:solidFill>
                <a:effectLst/>
                <a:latin typeface="Arial" panose="020B0604020202020204" pitchFamily="34" charset="0"/>
              </a:rPr>
              <a:t> offers a comprehensive approach to managing and mitigating the risks posed by social engineering attacks, such as phishing, </a:t>
            </a:r>
            <a:r>
              <a:rPr kumimoji="0" lang="en-US" sz="1800" b="0" i="0" u="none" strike="noStrike" cap="none" normalizeH="0" baseline="0" dirty="0" err="1" smtClean="0">
                <a:ln>
                  <a:noFill/>
                </a:ln>
                <a:solidFill>
                  <a:schemeClr val="tx1"/>
                </a:solidFill>
                <a:effectLst/>
                <a:latin typeface="Arial" panose="020B0604020202020204" pitchFamily="34" charset="0"/>
              </a:rPr>
              <a:t>vishing</a:t>
            </a:r>
            <a:r>
              <a:rPr kumimoji="0" lang="en-US" sz="1800" b="0" i="0" u="none" strike="noStrike" cap="none" normalizeH="0" baseline="0" dirty="0" smtClean="0">
                <a:ln>
                  <a:noFill/>
                </a:ln>
                <a:solidFill>
                  <a:schemeClr val="tx1"/>
                </a:solidFill>
                <a:effectLst/>
                <a:latin typeface="Arial" panose="020B0604020202020204" pitchFamily="34" charset="0"/>
              </a:rPr>
              <a:t>, and pretexting. By focusing on </a:t>
            </a:r>
            <a:r>
              <a:rPr kumimoji="0" lang="en-US" sz="1800" b="1" i="0" u="none" strike="noStrike" cap="none" normalizeH="0" baseline="0" dirty="0" smtClean="0">
                <a:ln>
                  <a:noFill/>
                </a:ln>
                <a:solidFill>
                  <a:schemeClr val="tx1"/>
                </a:solidFill>
                <a:effectLst/>
                <a:latin typeface="Arial" panose="020B0604020202020204" pitchFamily="34" charset="0"/>
              </a:rPr>
              <a:t>preparation</a:t>
            </a:r>
            <a:r>
              <a:rPr kumimoji="0" lang="en-US" sz="1800" b="0" i="0" u="none" strike="noStrike" cap="none" normalizeH="0" baseline="0" dirty="0" smtClean="0">
                <a:ln>
                  <a:noFill/>
                </a:ln>
                <a:solidFill>
                  <a:schemeClr val="tx1"/>
                </a:solidFill>
                <a:effectLst/>
                <a:latin typeface="Arial" panose="020B0604020202020204" pitchFamily="34" charset="0"/>
              </a:rPr>
              <a:t>, </a:t>
            </a:r>
            <a:r>
              <a:rPr kumimoji="0" lang="en-US" sz="1800" b="1" i="0" u="none" strike="noStrike" cap="none" normalizeH="0" baseline="0" dirty="0" smtClean="0">
                <a:ln>
                  <a:noFill/>
                </a:ln>
                <a:solidFill>
                  <a:schemeClr val="tx1"/>
                </a:solidFill>
                <a:effectLst/>
                <a:latin typeface="Arial" panose="020B0604020202020204" pitchFamily="34" charset="0"/>
              </a:rPr>
              <a:t>employee training</a:t>
            </a:r>
            <a:r>
              <a:rPr kumimoji="0" lang="en-US" sz="1800" b="0" i="0" u="none" strike="noStrike" cap="none" normalizeH="0" baseline="0" dirty="0" smtClean="0">
                <a:ln>
                  <a:noFill/>
                </a:ln>
                <a:solidFill>
                  <a:schemeClr val="tx1"/>
                </a:solidFill>
                <a:effectLst/>
                <a:latin typeface="Arial" panose="020B0604020202020204" pitchFamily="34" charset="0"/>
              </a:rPr>
              <a:t>, and </a:t>
            </a:r>
            <a:r>
              <a:rPr kumimoji="0" lang="en-US" sz="1800" b="1" i="0" u="none" strike="noStrike" cap="none" normalizeH="0" baseline="0" dirty="0" smtClean="0">
                <a:ln>
                  <a:noFill/>
                </a:ln>
                <a:solidFill>
                  <a:schemeClr val="tx1"/>
                </a:solidFill>
                <a:effectLst/>
                <a:latin typeface="Arial" panose="020B0604020202020204" pitchFamily="34" charset="0"/>
              </a:rPr>
              <a:t>strong detection tools</a:t>
            </a:r>
            <a:r>
              <a:rPr kumimoji="0" lang="en-US" sz="1800" b="0" i="0" u="none" strike="noStrike" cap="none" normalizeH="0" baseline="0" dirty="0" smtClean="0">
                <a:ln>
                  <a:noFill/>
                </a:ln>
                <a:solidFill>
                  <a:schemeClr val="tx1"/>
                </a:solidFill>
                <a:effectLst/>
                <a:latin typeface="Arial" panose="020B0604020202020204" pitchFamily="34" charset="0"/>
              </a:rPr>
              <a:t> (like </a:t>
            </a:r>
            <a:r>
              <a:rPr kumimoji="0" lang="en-US" sz="1800" b="1" i="0" u="none" strike="noStrike" cap="none" normalizeH="0" baseline="0" dirty="0" smtClean="0">
                <a:ln>
                  <a:noFill/>
                </a:ln>
                <a:solidFill>
                  <a:schemeClr val="tx1"/>
                </a:solidFill>
                <a:effectLst/>
                <a:latin typeface="Arial" panose="020B0604020202020204" pitchFamily="34" charset="0"/>
              </a:rPr>
              <a:t>SIEM</a:t>
            </a:r>
            <a:r>
              <a:rPr kumimoji="0" lang="en-US" sz="1800" b="0" i="0" u="none" strike="noStrike" cap="none" normalizeH="0" baseline="0" dirty="0" smtClean="0">
                <a:ln>
                  <a:noFill/>
                </a:ln>
                <a:solidFill>
                  <a:schemeClr val="tx1"/>
                </a:solidFill>
                <a:effectLst/>
                <a:latin typeface="Arial" panose="020B0604020202020204" pitchFamily="34" charset="0"/>
              </a:rPr>
              <a:t> and </a:t>
            </a:r>
            <a:r>
              <a:rPr kumimoji="0" lang="en-US" sz="1800" b="1" i="0" u="none" strike="noStrike" cap="none" normalizeH="0" baseline="0" dirty="0" smtClean="0">
                <a:ln>
                  <a:noFill/>
                </a:ln>
                <a:solidFill>
                  <a:schemeClr val="tx1"/>
                </a:solidFill>
                <a:effectLst/>
                <a:latin typeface="Arial" panose="020B0604020202020204" pitchFamily="34" charset="0"/>
              </a:rPr>
              <a:t>email filtering</a:t>
            </a:r>
            <a:r>
              <a:rPr kumimoji="0" lang="en-US" sz="1800" b="0" i="0" u="none" strike="noStrike" cap="none" normalizeH="0" baseline="0" dirty="0" smtClean="0">
                <a:ln>
                  <a:noFill/>
                </a:ln>
                <a:solidFill>
                  <a:schemeClr val="tx1"/>
                </a:solidFill>
                <a:effectLst/>
                <a:latin typeface="Arial" panose="020B0604020202020204" pitchFamily="34" charset="0"/>
              </a:rPr>
              <a:t>), organizations can identify social engineering attempts early and respond quickly to contain and eradicate them.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Each phase of the playbook is designed to minimize the impact of social engineering attacks, ensuring that systems and data are protected. </a:t>
            </a:r>
            <a:r>
              <a:rPr kumimoji="0" lang="en-US" sz="1800" b="1" i="0" u="none" strike="noStrike" cap="none" normalizeH="0" baseline="0" dirty="0" smtClean="0">
                <a:ln>
                  <a:noFill/>
                </a:ln>
                <a:solidFill>
                  <a:schemeClr val="tx1"/>
                </a:solidFill>
                <a:effectLst/>
                <a:latin typeface="Arial" panose="020B0604020202020204" pitchFamily="34" charset="0"/>
              </a:rPr>
              <a:t>Lessons learned</a:t>
            </a:r>
            <a:r>
              <a:rPr kumimoji="0" lang="en-US" sz="1800" b="0" i="0" u="none" strike="noStrike" cap="none" normalizeH="0" baseline="0" dirty="0" smtClean="0">
                <a:ln>
                  <a:noFill/>
                </a:ln>
                <a:solidFill>
                  <a:schemeClr val="tx1"/>
                </a:solidFill>
                <a:effectLst/>
                <a:latin typeface="Arial" panose="020B0604020202020204" pitchFamily="34" charset="0"/>
              </a:rPr>
              <a:t> from each incident are incorporated to strengthen defenses and improve the organization's ability to respond to future attacks more effectively.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6417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1047" y="371738"/>
            <a:ext cx="8425705" cy="769441"/>
          </a:xfrm>
          <a:prstGeom prst="rect">
            <a:avLst/>
          </a:prstGeom>
        </p:spPr>
        <p:txBody>
          <a:bodyPr wrap="none">
            <a:spAutoFit/>
          </a:bodyPr>
          <a:lstStyle/>
          <a:p>
            <a:r>
              <a:rPr lang="en-GB" sz="4400" b="1" i="1" dirty="0" smtClean="0">
                <a:solidFill>
                  <a:schemeClr val="accent1">
                    <a:lumMod val="75000"/>
                  </a:schemeClr>
                </a:solidFill>
              </a:rPr>
              <a:t>8:Brute </a:t>
            </a:r>
            <a:r>
              <a:rPr lang="en-GB" sz="4400" b="1" i="1" dirty="0">
                <a:solidFill>
                  <a:schemeClr val="accent1">
                    <a:lumMod val="75000"/>
                  </a:schemeClr>
                </a:solidFill>
              </a:rPr>
              <a:t>Force Attack Playbook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801" y="1558506"/>
            <a:ext cx="7751553" cy="4195312"/>
          </a:xfrm>
          <a:prstGeom prst="rect">
            <a:avLst/>
          </a:prstGeom>
        </p:spPr>
      </p:pic>
    </p:spTree>
    <p:extLst>
      <p:ext uri="{BB962C8B-B14F-4D97-AF65-F5344CB8AC3E}">
        <p14:creationId xmlns:p14="http://schemas.microsoft.com/office/powerpoint/2010/main" val="29836894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912" y="362310"/>
            <a:ext cx="10058400" cy="6374903"/>
          </a:xfrm>
          <a:prstGeom prst="rect">
            <a:avLst/>
          </a:prstGeom>
        </p:spPr>
      </p:pic>
    </p:spTree>
    <p:extLst>
      <p:ext uri="{BB962C8B-B14F-4D97-AF65-F5344CB8AC3E}">
        <p14:creationId xmlns:p14="http://schemas.microsoft.com/office/powerpoint/2010/main" val="2427630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332" y="159027"/>
            <a:ext cx="9144000" cy="6678751"/>
          </a:xfrm>
          <a:prstGeom prst="rect">
            <a:avLst/>
          </a:prstGeom>
        </p:spPr>
        <p:txBody>
          <a:bodyPr wrap="square">
            <a:spAutoFit/>
          </a:bodyPr>
          <a:lstStyle/>
          <a:p>
            <a:pPr algn="ctr"/>
            <a:r>
              <a:rPr lang="en-GB" sz="3200" b="1" i="1" dirty="0">
                <a:solidFill>
                  <a:schemeClr val="accent1">
                    <a:lumMod val="75000"/>
                  </a:schemeClr>
                </a:solidFill>
              </a:rPr>
              <a:t>Phase 1: Preparation</a:t>
            </a:r>
          </a:p>
          <a:p>
            <a:pPr>
              <a:buFont typeface="Arial" panose="020B0604020202020204" pitchFamily="34" charset="0"/>
              <a:buChar char="•"/>
            </a:pPr>
            <a:r>
              <a:rPr lang="en-GB" b="1" i="1" dirty="0"/>
              <a:t>Objective: Ensure the organization is equipped to detect and prevent brute force attacks.</a:t>
            </a:r>
          </a:p>
          <a:p>
            <a:pPr>
              <a:buFont typeface="Arial" panose="020B0604020202020204" pitchFamily="34" charset="0"/>
              <a:buChar char="•"/>
            </a:pPr>
            <a:r>
              <a:rPr lang="en-GB" b="1" i="1" dirty="0"/>
              <a:t>Key Actions:</a:t>
            </a:r>
          </a:p>
          <a:p>
            <a:pPr marL="742950" lvl="1" indent="-285750">
              <a:buFont typeface="Arial" panose="020B0604020202020204" pitchFamily="34" charset="0"/>
              <a:buChar char="•"/>
            </a:pPr>
            <a:r>
              <a:rPr lang="en-GB" b="1" i="1" dirty="0"/>
              <a:t>Incident Response Team (IRT): Define roles for handling brute force attacks, including IT, security analysts, and system administrators.</a:t>
            </a:r>
          </a:p>
          <a:p>
            <a:pPr marL="742950" lvl="1" indent="-285750">
              <a:buFont typeface="Arial" panose="020B0604020202020204" pitchFamily="34" charset="0"/>
              <a:buChar char="•"/>
            </a:pPr>
            <a:r>
              <a:rPr lang="en-GB" b="1" i="1" dirty="0"/>
              <a:t>Access Controls and Authentication:</a:t>
            </a:r>
          </a:p>
          <a:p>
            <a:pPr marL="1143000" lvl="2" indent="-228600">
              <a:buFont typeface="Arial" panose="020B0604020202020204" pitchFamily="34" charset="0"/>
              <a:buChar char="•"/>
            </a:pPr>
            <a:r>
              <a:rPr lang="en-GB" b="1" i="1" dirty="0"/>
              <a:t>Implement multi-factor authentication (MFA) to reduce the impact of brute force attacks.</a:t>
            </a:r>
          </a:p>
          <a:p>
            <a:pPr marL="1143000" lvl="2" indent="-228600">
              <a:buFont typeface="Arial" panose="020B0604020202020204" pitchFamily="34" charset="0"/>
              <a:buChar char="•"/>
            </a:pPr>
            <a:r>
              <a:rPr lang="en-GB" b="1" i="1" dirty="0"/>
              <a:t>Enforce strong password policies requiring complex passwords and regular password updates.</a:t>
            </a:r>
          </a:p>
          <a:p>
            <a:pPr marL="742950" lvl="1" indent="-285750">
              <a:buFont typeface="Arial" panose="020B0604020202020204" pitchFamily="34" charset="0"/>
              <a:buChar char="•"/>
            </a:pPr>
            <a:r>
              <a:rPr lang="en-GB" b="1" i="1" dirty="0"/>
              <a:t>Security Tools Setup:</a:t>
            </a:r>
          </a:p>
          <a:p>
            <a:pPr marL="1143000" lvl="2" indent="-228600">
              <a:buFont typeface="Arial" panose="020B0604020202020204" pitchFamily="34" charset="0"/>
              <a:buChar char="•"/>
            </a:pPr>
            <a:r>
              <a:rPr lang="en-GB" b="1" i="1" dirty="0"/>
              <a:t>Configure SIEM to monitor and alert on multiple failed login attempts, suspicious IP addresses, or login attempts from unusual locations.</a:t>
            </a:r>
          </a:p>
          <a:p>
            <a:pPr marL="1143000" lvl="2" indent="-228600">
              <a:buFont typeface="Arial" panose="020B0604020202020204" pitchFamily="34" charset="0"/>
              <a:buChar char="•"/>
            </a:pPr>
            <a:r>
              <a:rPr lang="en-GB" b="1" i="1" dirty="0"/>
              <a:t>Set up Intrusion Detection Systems (IDS) and Intrusion Prevention Systems (IPS) to detect and block brute force attempts.</a:t>
            </a:r>
          </a:p>
          <a:p>
            <a:pPr marL="742950" lvl="1" indent="-285750">
              <a:buFont typeface="Arial" panose="020B0604020202020204" pitchFamily="34" charset="0"/>
              <a:buChar char="•"/>
            </a:pPr>
            <a:r>
              <a:rPr lang="en-GB" b="1" i="1" dirty="0"/>
              <a:t>Account Lockout Policies:</a:t>
            </a:r>
          </a:p>
          <a:p>
            <a:pPr marL="1143000" lvl="2" indent="-228600">
              <a:buFont typeface="Arial" panose="020B0604020202020204" pitchFamily="34" charset="0"/>
              <a:buChar char="•"/>
            </a:pPr>
            <a:r>
              <a:rPr lang="en-GB" b="1" i="1" dirty="0"/>
              <a:t>Implement an account lockout policy that temporarily disables accounts after a certain number of failed login attempts.</a:t>
            </a:r>
          </a:p>
          <a:p>
            <a:pPr marL="742950" lvl="1" indent="-285750">
              <a:buFont typeface="Arial" panose="020B0604020202020204" pitchFamily="34" charset="0"/>
              <a:buChar char="•"/>
            </a:pPr>
            <a:r>
              <a:rPr lang="en-GB" b="1" i="1" dirty="0"/>
              <a:t>Employee Training:</a:t>
            </a:r>
          </a:p>
          <a:p>
            <a:pPr marL="1143000" lvl="2" indent="-228600">
              <a:buFont typeface="Arial" panose="020B0604020202020204" pitchFamily="34" charset="0"/>
              <a:buChar char="•"/>
            </a:pPr>
            <a:r>
              <a:rPr lang="en-GB" b="1" i="1" dirty="0"/>
              <a:t>Educate users on the importance of strong passwords and the risks of weak credentials, emphasizing the need for unique and complex passwords.</a:t>
            </a:r>
          </a:p>
        </p:txBody>
      </p:sp>
    </p:spTree>
    <p:extLst>
      <p:ext uri="{BB962C8B-B14F-4D97-AF65-F5344CB8AC3E}">
        <p14:creationId xmlns:p14="http://schemas.microsoft.com/office/powerpoint/2010/main" val="31760076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932</TotalTime>
  <Words>9392</Words>
  <Application>Microsoft Office PowerPoint</Application>
  <PresentationFormat>Widescreen</PresentationFormat>
  <Paragraphs>719</Paragraphs>
  <Slides>108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108</vt:i4>
      </vt:variant>
    </vt:vector>
  </HeadingPairs>
  <TitlesOfParts>
    <vt:vector size="113" baseType="lpstr">
      <vt:lpstr>Arial Unicode MS</vt:lpstr>
      <vt:lpstr>Arial</vt:lpstr>
      <vt:lpstr>Century Gothic</vt:lpstr>
      <vt:lpstr>Wingdings 3</vt:lpstr>
      <vt:lpstr>Ion Boardroom</vt:lpstr>
      <vt:lpstr>Project Title: Development of 8 Comprehensive Playbooks for Cyber Attack Response </vt:lpstr>
      <vt:lpstr>Project Idea</vt:lpstr>
      <vt:lpstr>Attack Types Covered by the Project</vt:lpstr>
      <vt:lpstr>Attack Types Covered by the Project</vt:lpstr>
      <vt:lpstr>Attack Types Covered by the Project</vt:lpstr>
      <vt:lpstr>Attack Types Covered by the Project</vt:lpstr>
      <vt:lpstr>Attack Types Covered by the Project</vt:lpstr>
      <vt:lpstr>Attack Types Covered by the Project</vt:lpstr>
      <vt:lpstr>Attack Types Covered by the Project</vt:lpstr>
      <vt:lpstr>Attack Types Covered by the Project</vt:lpstr>
      <vt:lpstr>Playbook Structure</vt:lpstr>
      <vt:lpstr>Playbook Structure</vt:lpstr>
      <vt:lpstr>Playbook Structure</vt:lpstr>
      <vt:lpstr>Playbook Structure</vt:lpstr>
      <vt:lpstr>Key Benefits of the Project</vt:lpstr>
      <vt:lpstr>These are the  four steps we will deal with in every attack.</vt:lpstr>
      <vt:lpstr>Phase 1: Preparation</vt:lpstr>
      <vt:lpstr>Phase 2: Detection &amp; Analysis</vt:lpstr>
      <vt:lpstr>Phase 3: Containment, Eradication &amp; Recovery</vt:lpstr>
      <vt:lpstr>Phase 4: Post-Incident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Development of 8 Comprehensive Playbooks for Cyber Attack Response</dc:title>
  <dc:creator>abdo fayad</dc:creator>
  <cp:lastModifiedBy>abdo fayad</cp:lastModifiedBy>
  <cp:revision>29</cp:revision>
  <dcterms:created xsi:type="dcterms:W3CDTF">2024-10-22T14:29:37Z</dcterms:created>
  <dcterms:modified xsi:type="dcterms:W3CDTF">2024-10-23T06:02:29Z</dcterms:modified>
</cp:coreProperties>
</file>